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84" r:id="rId3"/>
  </p:sldMasterIdLst>
  <p:notesMasterIdLst>
    <p:notesMasterId r:id="rId14"/>
  </p:notesMasterIdLst>
  <p:handoutMasterIdLst>
    <p:handoutMasterId r:id="rId15"/>
  </p:handoutMasterIdLst>
  <p:sldIdLst>
    <p:sldId id="272" r:id="rId4"/>
    <p:sldId id="262" r:id="rId5"/>
    <p:sldId id="263" r:id="rId6"/>
    <p:sldId id="264" r:id="rId7"/>
    <p:sldId id="265" r:id="rId8"/>
    <p:sldId id="273" r:id="rId9"/>
    <p:sldId id="266" r:id="rId10"/>
    <p:sldId id="269" r:id="rId11"/>
    <p:sldId id="270" r:id="rId12"/>
    <p:sldId id="271" r:id="rId13"/>
  </p:sldIdLst>
  <p:sldSz cx="9144000" cy="6858000" type="screen4x3"/>
  <p:notesSz cx="6858000" cy="9144000"/>
  <p:custShowLst>
    <p:custShow name="GSF Call" id="0">
      <p:sldLst/>
    </p:custShow>
  </p:custShow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10"/>
    <a:srgbClr val="F1D73B"/>
    <a:srgbClr val="003300"/>
    <a:srgbClr val="0000FF"/>
    <a:srgbClr val="FFFF00"/>
    <a:srgbClr val="F3F814"/>
    <a:srgbClr val="00091A"/>
    <a:srgbClr val="000000"/>
    <a:srgbClr val="F2B800"/>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4" autoAdjust="0"/>
    <p:restoredTop sz="94660"/>
  </p:normalViewPr>
  <p:slideViewPr>
    <p:cSldViewPr>
      <p:cViewPr>
        <p:scale>
          <a:sx n="76" d="100"/>
          <a:sy n="76" d="100"/>
        </p:scale>
        <p:origin x="-1278" y="222"/>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83055-DF71-4EB0-857C-888C60D2DA9C}" type="datetimeFigureOut">
              <a:rPr lang="en-US" smtClean="0"/>
              <a:t>1/21/2017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58F80-6F9B-4CF4-A374-77791332F521}" type="slidenum">
              <a:rPr lang="en-US" smtClean="0"/>
              <a:t>‹#›</a:t>
            </a:fld>
            <a:endParaRPr lang="en-US"/>
          </a:p>
        </p:txBody>
      </p:sp>
    </p:spTree>
    <p:extLst>
      <p:ext uri="{BB962C8B-B14F-4D97-AF65-F5344CB8AC3E}">
        <p14:creationId xmlns:p14="http://schemas.microsoft.com/office/powerpoint/2010/main" val="111663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60A9C-718A-44C0-93EA-FE193C30337C}" type="datetimeFigureOut">
              <a:rPr lang="en-US" smtClean="0"/>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8E0AD-1DB9-4327-8FFC-3DAC994628CD}" type="slidenum">
              <a:rPr lang="en-US" smtClean="0"/>
              <a:t>‹#›</a:t>
            </a:fld>
            <a:endParaRPr lang="en-US"/>
          </a:p>
        </p:txBody>
      </p:sp>
    </p:spTree>
    <p:extLst>
      <p:ext uri="{BB962C8B-B14F-4D97-AF65-F5344CB8AC3E}">
        <p14:creationId xmlns:p14="http://schemas.microsoft.com/office/powerpoint/2010/main" val="1660985506"/>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Batting Average, Information vs. Wisdom,</a:t>
            </a:r>
            <a:r>
              <a:rPr lang="en-US" baseline="0" dirty="0"/>
              <a:t> Borrower Mindset</a:t>
            </a:r>
            <a:endParaRPr lang="en-US" dirty="0"/>
          </a:p>
        </p:txBody>
      </p:sp>
      <p:sp>
        <p:nvSpPr>
          <p:cNvPr id="4" name="Slide Number Placeholder 3"/>
          <p:cNvSpPr>
            <a:spLocks noGrp="1"/>
          </p:cNvSpPr>
          <p:nvPr>
            <p:ph type="sldNum" sz="quarter" idx="10"/>
          </p:nvPr>
        </p:nvSpPr>
        <p:spPr/>
        <p:txBody>
          <a:bodyPr/>
          <a:lstStyle/>
          <a:p>
            <a:fld id="{BA58E0AD-1DB9-4327-8FFC-3DAC994628C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2375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8E0AD-1DB9-4327-8FFC-3DAC994628CD}" type="slidenum">
              <a:rPr lang="en-US" smtClean="0"/>
              <a:t>2</a:t>
            </a:fld>
            <a:endParaRPr lang="en-US"/>
          </a:p>
        </p:txBody>
      </p:sp>
    </p:spTree>
    <p:extLst>
      <p:ext uri="{BB962C8B-B14F-4D97-AF65-F5344CB8AC3E}">
        <p14:creationId xmlns:p14="http://schemas.microsoft.com/office/powerpoint/2010/main" val="293663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8E0AD-1DB9-4327-8FFC-3DAC994628CD}" type="slidenum">
              <a:rPr lang="en-US" smtClean="0"/>
              <a:t>3</a:t>
            </a:fld>
            <a:endParaRPr lang="en-US"/>
          </a:p>
        </p:txBody>
      </p:sp>
    </p:spTree>
    <p:extLst>
      <p:ext uri="{BB962C8B-B14F-4D97-AF65-F5344CB8AC3E}">
        <p14:creationId xmlns:p14="http://schemas.microsoft.com/office/powerpoint/2010/main" val="293663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a:prstGeom prst="rect">
            <a:avLst/>
          </a:prstGeom>
        </p:spPr>
        <p:txBody>
          <a:bodyPr lIns="91429" tIns="45714" rIns="91429" bIns="45714"/>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65737581"/>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Title 1"/>
          <p:cNvSpPr txBox="1">
            <a:spLocks/>
          </p:cNvSpPr>
          <p:nvPr userDrawn="1"/>
        </p:nvSpPr>
        <p:spPr bwMode="auto">
          <a:xfrm>
            <a:off x="198443" y="203203"/>
            <a:ext cx="7750175" cy="336551"/>
          </a:xfrm>
          <a:prstGeom prst="rect">
            <a:avLst/>
          </a:prstGeom>
          <a:solidFill>
            <a:srgbClr val="2F5079"/>
          </a:solidFill>
          <a:ln w="9525">
            <a:noFill/>
            <a:miter lim="800000"/>
            <a:headEnd/>
            <a:tailEnd/>
          </a:ln>
        </p:spPr>
        <p:txBody>
          <a:bodyPr lIns="91429" tIns="45714" rIns="91429" bIns="45714" anchor="ctr"/>
          <a:lstStyle>
            <a:lvl1pPr algn="l">
              <a:defRPr sz="1600">
                <a:solidFill>
                  <a:schemeClr val="bg1"/>
                </a:solidFill>
              </a:defRPr>
            </a:lvl1pPr>
          </a:lstStyle>
          <a:p>
            <a:pPr eaLnBrk="0" hangingPunct="0">
              <a:defRPr/>
            </a:pPr>
            <a:endParaRPr lang="en-US" sz="1500" dirty="0">
              <a:solidFill>
                <a:prstClr val="white">
                  <a:lumMod val="85000"/>
                </a:prstClr>
              </a:solidFill>
              <a:latin typeface="GillSans" pitchFamily="34" charset="0"/>
              <a:cs typeface="Times New Roman" pitchFamily="18" charset="0"/>
            </a:endParaRPr>
          </a:p>
        </p:txBody>
      </p:sp>
      <p:cxnSp>
        <p:nvCxnSpPr>
          <p:cNvPr id="4" name="Straight Connector 3"/>
          <p:cNvCxnSpPr/>
          <p:nvPr userDrawn="1"/>
        </p:nvCxnSpPr>
        <p:spPr>
          <a:xfrm>
            <a:off x="203205" y="6556375"/>
            <a:ext cx="8774113" cy="0"/>
          </a:xfrm>
          <a:prstGeom prst="line">
            <a:avLst/>
          </a:prstGeom>
          <a:ln w="28575">
            <a:solidFill>
              <a:srgbClr val="25477D"/>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userDrawn="1"/>
        </p:nvSpPr>
        <p:spPr bwMode="auto">
          <a:xfrm>
            <a:off x="142876" y="6610351"/>
            <a:ext cx="2000250" cy="246209"/>
          </a:xfrm>
          <a:prstGeom prst="rect">
            <a:avLst/>
          </a:prstGeom>
          <a:noFill/>
          <a:ln w="9525">
            <a:noFill/>
            <a:miter lim="800000"/>
            <a:headEnd/>
            <a:tailEnd/>
          </a:ln>
        </p:spPr>
        <p:txBody>
          <a:bodyPr lIns="91429" tIns="45714" rIns="91429" bIns="45714">
            <a:spAutoFit/>
          </a:bodyPr>
          <a:lstStyle/>
          <a:p>
            <a:pPr algn="r"/>
            <a:r>
              <a:rPr lang="en-US" sz="1000">
                <a:solidFill>
                  <a:srgbClr val="BFBFBF"/>
                </a:solidFill>
                <a:latin typeface="Gill Sans MT" pitchFamily="34" charset="0"/>
                <a:cs typeface="Times New Roman" pitchFamily="18" charset="0"/>
              </a:rPr>
              <a:t>www.realestateconsulting.com</a:t>
            </a:r>
          </a:p>
        </p:txBody>
      </p:sp>
      <p:pic>
        <p:nvPicPr>
          <p:cNvPr id="6" name="Picture 11" descr="http://www.realestateconsulting.com/Images/JBRC_Logo.jpg"/>
          <p:cNvPicPr>
            <a:picLocks noChangeAspect="1" noChangeArrowheads="1"/>
          </p:cNvPicPr>
          <p:nvPr userDrawn="1"/>
        </p:nvPicPr>
        <p:blipFill>
          <a:blip r:embed="rId2" cstate="print"/>
          <a:srcRect/>
          <a:stretch>
            <a:fillRect/>
          </a:stretch>
        </p:blipFill>
        <p:spPr bwMode="auto">
          <a:xfrm>
            <a:off x="7319968" y="196852"/>
            <a:ext cx="1603375" cy="379413"/>
          </a:xfrm>
          <a:prstGeom prst="rect">
            <a:avLst/>
          </a:prstGeom>
          <a:noFill/>
          <a:ln w="9525">
            <a:noFill/>
            <a:miter lim="800000"/>
            <a:headEnd/>
            <a:tailEnd/>
          </a:ln>
        </p:spPr>
      </p:pic>
      <p:sp>
        <p:nvSpPr>
          <p:cNvPr id="10" name="Title 1"/>
          <p:cNvSpPr>
            <a:spLocks noGrp="1"/>
          </p:cNvSpPr>
          <p:nvPr>
            <p:ph type="ctrTitle"/>
          </p:nvPr>
        </p:nvSpPr>
        <p:spPr>
          <a:xfrm>
            <a:off x="179658" y="191655"/>
            <a:ext cx="7889927" cy="337071"/>
          </a:xfrm>
          <a:prstGeom prst="rect">
            <a:avLst/>
          </a:prstGeom>
        </p:spPr>
        <p:txBody>
          <a:bodyPr lIns="91429" tIns="45714" rIns="91429" bIns="45714"/>
          <a:lstStyle>
            <a:lvl1pPr algn="l">
              <a:defRPr sz="1600" cap="small" baseline="0">
                <a:solidFill>
                  <a:schemeClr val="bg1">
                    <a:lumMod val="85000"/>
                  </a:schemeClr>
                </a:solidFill>
                <a:latin typeface="Arial" pitchFamily="34" charset="0"/>
                <a:cs typeface="Times New Roman"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6867525" y="6599237"/>
            <a:ext cx="2133600" cy="258763"/>
          </a:xfrm>
          <a:prstGeom prst="rect">
            <a:avLst/>
          </a:prstGeom>
        </p:spPr>
        <p:txBody>
          <a:bodyPr lIns="91429" tIns="45714" rIns="91429" bIns="45714"/>
          <a:lstStyle>
            <a:lvl1pPr>
              <a:defRPr sz="1000">
                <a:solidFill>
                  <a:srgbClr val="95B3D7"/>
                </a:solidFill>
                <a:latin typeface="Arial" pitchFamily="34" charset="0"/>
              </a:defRPr>
            </a:lvl1pPr>
          </a:lstStyle>
          <a:p>
            <a:pPr>
              <a:defRPr/>
            </a:pPr>
            <a:fld id="{B5FDAACB-55AE-4227-8B53-A8CF25A9045E}" type="slidenum">
              <a:rPr lang="en-US" smtClean="0"/>
              <a:pPr>
                <a:defRPr/>
              </a:pPr>
              <a:t>‹#›</a:t>
            </a:fld>
            <a:endParaRPr lang="en-US" dirty="0"/>
          </a:p>
        </p:txBody>
      </p:sp>
    </p:spTree>
    <p:extLst>
      <p:ext uri="{BB962C8B-B14F-4D97-AF65-F5344CB8AC3E}">
        <p14:creationId xmlns:p14="http://schemas.microsoft.com/office/powerpoint/2010/main" val="3476245506"/>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Title 1"/>
          <p:cNvSpPr txBox="1">
            <a:spLocks/>
          </p:cNvSpPr>
          <p:nvPr userDrawn="1"/>
        </p:nvSpPr>
        <p:spPr bwMode="auto">
          <a:xfrm>
            <a:off x="198443" y="203203"/>
            <a:ext cx="7750175" cy="336551"/>
          </a:xfrm>
          <a:prstGeom prst="rect">
            <a:avLst/>
          </a:prstGeom>
          <a:solidFill>
            <a:srgbClr val="2F5079"/>
          </a:solidFill>
          <a:ln w="9525">
            <a:noFill/>
            <a:miter lim="800000"/>
            <a:headEnd/>
            <a:tailEnd/>
          </a:ln>
        </p:spPr>
        <p:txBody>
          <a:bodyPr lIns="91429" tIns="45714" rIns="91429" bIns="45714" anchor="ctr"/>
          <a:lstStyle>
            <a:lvl1pPr algn="l">
              <a:defRPr sz="1600">
                <a:solidFill>
                  <a:schemeClr val="bg1"/>
                </a:solidFill>
              </a:defRPr>
            </a:lvl1pPr>
          </a:lstStyle>
          <a:p>
            <a:pPr eaLnBrk="0" hangingPunct="0">
              <a:defRPr/>
            </a:pPr>
            <a:endParaRPr lang="en-US" sz="1500" dirty="0">
              <a:solidFill>
                <a:prstClr val="white">
                  <a:lumMod val="85000"/>
                </a:prstClr>
              </a:solidFill>
              <a:latin typeface="GillSans" pitchFamily="34" charset="0"/>
              <a:cs typeface="Times New Roman" pitchFamily="18" charset="0"/>
            </a:endParaRPr>
          </a:p>
        </p:txBody>
      </p:sp>
      <p:cxnSp>
        <p:nvCxnSpPr>
          <p:cNvPr id="4" name="Straight Connector 3"/>
          <p:cNvCxnSpPr/>
          <p:nvPr userDrawn="1"/>
        </p:nvCxnSpPr>
        <p:spPr>
          <a:xfrm>
            <a:off x="203205" y="6556375"/>
            <a:ext cx="8774113" cy="0"/>
          </a:xfrm>
          <a:prstGeom prst="line">
            <a:avLst/>
          </a:prstGeom>
          <a:ln w="28575">
            <a:solidFill>
              <a:srgbClr val="25477D"/>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userDrawn="1"/>
        </p:nvSpPr>
        <p:spPr bwMode="auto">
          <a:xfrm>
            <a:off x="142876" y="6610351"/>
            <a:ext cx="2000250" cy="246209"/>
          </a:xfrm>
          <a:prstGeom prst="rect">
            <a:avLst/>
          </a:prstGeom>
          <a:noFill/>
          <a:ln w="9525">
            <a:noFill/>
            <a:miter lim="800000"/>
            <a:headEnd/>
            <a:tailEnd/>
          </a:ln>
        </p:spPr>
        <p:txBody>
          <a:bodyPr lIns="91429" tIns="45714" rIns="91429" bIns="45714">
            <a:spAutoFit/>
          </a:bodyPr>
          <a:lstStyle/>
          <a:p>
            <a:pPr algn="r"/>
            <a:r>
              <a:rPr lang="en-US" sz="1000">
                <a:solidFill>
                  <a:srgbClr val="BFBFBF"/>
                </a:solidFill>
                <a:latin typeface="Gill Sans MT" pitchFamily="34" charset="0"/>
                <a:cs typeface="Times New Roman" pitchFamily="18" charset="0"/>
              </a:rPr>
              <a:t>www.realestateconsulting.com</a:t>
            </a:r>
          </a:p>
        </p:txBody>
      </p:sp>
      <p:pic>
        <p:nvPicPr>
          <p:cNvPr id="6" name="Picture 11" descr="http://www.realestateconsulting.com/Images/JBRC_Logo.jpg"/>
          <p:cNvPicPr>
            <a:picLocks noChangeAspect="1" noChangeArrowheads="1"/>
          </p:cNvPicPr>
          <p:nvPr userDrawn="1"/>
        </p:nvPicPr>
        <p:blipFill>
          <a:blip r:embed="rId2" cstate="print"/>
          <a:srcRect/>
          <a:stretch>
            <a:fillRect/>
          </a:stretch>
        </p:blipFill>
        <p:spPr bwMode="auto">
          <a:xfrm>
            <a:off x="7319968" y="196852"/>
            <a:ext cx="1603375" cy="379413"/>
          </a:xfrm>
          <a:prstGeom prst="rect">
            <a:avLst/>
          </a:prstGeom>
          <a:noFill/>
          <a:ln w="9525">
            <a:noFill/>
            <a:miter lim="800000"/>
            <a:headEnd/>
            <a:tailEnd/>
          </a:ln>
        </p:spPr>
      </p:pic>
      <p:sp>
        <p:nvSpPr>
          <p:cNvPr id="10" name="Title 1"/>
          <p:cNvSpPr>
            <a:spLocks noGrp="1"/>
          </p:cNvSpPr>
          <p:nvPr>
            <p:ph type="ctrTitle"/>
          </p:nvPr>
        </p:nvSpPr>
        <p:spPr>
          <a:xfrm>
            <a:off x="179658" y="191655"/>
            <a:ext cx="7889927" cy="337071"/>
          </a:xfrm>
          <a:prstGeom prst="rect">
            <a:avLst/>
          </a:prstGeom>
        </p:spPr>
        <p:txBody>
          <a:bodyPr lIns="91429" tIns="45714" rIns="91429" bIns="45714"/>
          <a:lstStyle>
            <a:lvl1pPr algn="l">
              <a:defRPr sz="1600" cap="small" baseline="0">
                <a:solidFill>
                  <a:schemeClr val="bg1">
                    <a:lumMod val="85000"/>
                  </a:schemeClr>
                </a:solidFill>
                <a:latin typeface="Arial" pitchFamily="34" charset="0"/>
                <a:cs typeface="Times New Roman"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6867525" y="6599237"/>
            <a:ext cx="2133600" cy="258763"/>
          </a:xfrm>
          <a:prstGeom prst="rect">
            <a:avLst/>
          </a:prstGeom>
        </p:spPr>
        <p:txBody>
          <a:bodyPr lIns="91429" tIns="45714" rIns="91429" bIns="45714"/>
          <a:lstStyle>
            <a:lvl1pPr>
              <a:defRPr sz="1000">
                <a:solidFill>
                  <a:srgbClr val="95B3D7"/>
                </a:solidFill>
                <a:latin typeface="Arial" pitchFamily="34" charset="0"/>
              </a:defRPr>
            </a:lvl1pPr>
          </a:lstStyle>
          <a:p>
            <a:pPr>
              <a:defRPr/>
            </a:pPr>
            <a:fld id="{B5FDAACB-55AE-4227-8B53-A8CF25A9045E}" type="slidenum">
              <a:rPr lang="en-US" smtClean="0"/>
              <a:pPr>
                <a:defRPr/>
              </a:pPr>
              <a:t>‹#›</a:t>
            </a:fld>
            <a:endParaRPr lang="en-US" dirty="0"/>
          </a:p>
        </p:txBody>
      </p:sp>
    </p:spTree>
    <p:extLst>
      <p:ext uri="{BB962C8B-B14F-4D97-AF65-F5344CB8AC3E}">
        <p14:creationId xmlns:p14="http://schemas.microsoft.com/office/powerpoint/2010/main" val="1338419488"/>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Title 1"/>
          <p:cNvSpPr txBox="1">
            <a:spLocks/>
          </p:cNvSpPr>
          <p:nvPr userDrawn="1"/>
        </p:nvSpPr>
        <p:spPr bwMode="auto">
          <a:xfrm>
            <a:off x="198443" y="203203"/>
            <a:ext cx="7750175" cy="336551"/>
          </a:xfrm>
          <a:prstGeom prst="rect">
            <a:avLst/>
          </a:prstGeom>
          <a:solidFill>
            <a:srgbClr val="2F5079"/>
          </a:solidFill>
          <a:ln w="9525">
            <a:noFill/>
            <a:miter lim="800000"/>
            <a:headEnd/>
            <a:tailEnd/>
          </a:ln>
        </p:spPr>
        <p:txBody>
          <a:bodyPr lIns="91429" tIns="45714" rIns="91429" bIns="45714" anchor="ctr"/>
          <a:lstStyle>
            <a:lvl1pPr algn="l">
              <a:defRPr sz="1600">
                <a:solidFill>
                  <a:schemeClr val="bg1"/>
                </a:solidFill>
              </a:defRPr>
            </a:lvl1pPr>
          </a:lstStyle>
          <a:p>
            <a:pPr eaLnBrk="0" hangingPunct="0">
              <a:defRPr/>
            </a:pPr>
            <a:endParaRPr lang="en-US" sz="1500" dirty="0">
              <a:solidFill>
                <a:prstClr val="white">
                  <a:lumMod val="85000"/>
                </a:prstClr>
              </a:solidFill>
              <a:latin typeface="GillSans" pitchFamily="34" charset="0"/>
              <a:cs typeface="Times New Roman" pitchFamily="18" charset="0"/>
            </a:endParaRPr>
          </a:p>
        </p:txBody>
      </p:sp>
      <p:cxnSp>
        <p:nvCxnSpPr>
          <p:cNvPr id="4" name="Straight Connector 3"/>
          <p:cNvCxnSpPr/>
          <p:nvPr userDrawn="1"/>
        </p:nvCxnSpPr>
        <p:spPr>
          <a:xfrm>
            <a:off x="203205" y="6556375"/>
            <a:ext cx="8774113" cy="0"/>
          </a:xfrm>
          <a:prstGeom prst="line">
            <a:avLst/>
          </a:prstGeom>
          <a:ln w="28575">
            <a:solidFill>
              <a:srgbClr val="25477D"/>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userDrawn="1"/>
        </p:nvSpPr>
        <p:spPr bwMode="auto">
          <a:xfrm>
            <a:off x="142876" y="6610351"/>
            <a:ext cx="2000250" cy="246209"/>
          </a:xfrm>
          <a:prstGeom prst="rect">
            <a:avLst/>
          </a:prstGeom>
          <a:noFill/>
          <a:ln w="9525">
            <a:noFill/>
            <a:miter lim="800000"/>
            <a:headEnd/>
            <a:tailEnd/>
          </a:ln>
        </p:spPr>
        <p:txBody>
          <a:bodyPr lIns="91429" tIns="45714" rIns="91429" bIns="45714">
            <a:spAutoFit/>
          </a:bodyPr>
          <a:lstStyle/>
          <a:p>
            <a:pPr algn="r"/>
            <a:r>
              <a:rPr lang="en-US" sz="1000">
                <a:solidFill>
                  <a:srgbClr val="BFBFBF"/>
                </a:solidFill>
                <a:latin typeface="Gill Sans MT" pitchFamily="34" charset="0"/>
                <a:cs typeface="Times New Roman" pitchFamily="18" charset="0"/>
              </a:rPr>
              <a:t>www.realestateconsulting.com</a:t>
            </a:r>
          </a:p>
        </p:txBody>
      </p:sp>
      <p:pic>
        <p:nvPicPr>
          <p:cNvPr id="6" name="Picture 11" descr="http://www.realestateconsulting.com/Images/JBRC_Logo.jpg"/>
          <p:cNvPicPr>
            <a:picLocks noChangeAspect="1" noChangeArrowheads="1"/>
          </p:cNvPicPr>
          <p:nvPr userDrawn="1"/>
        </p:nvPicPr>
        <p:blipFill>
          <a:blip r:embed="rId2" cstate="print"/>
          <a:srcRect/>
          <a:stretch>
            <a:fillRect/>
          </a:stretch>
        </p:blipFill>
        <p:spPr bwMode="auto">
          <a:xfrm>
            <a:off x="7319968" y="196852"/>
            <a:ext cx="1603375" cy="379413"/>
          </a:xfrm>
          <a:prstGeom prst="rect">
            <a:avLst/>
          </a:prstGeom>
          <a:noFill/>
          <a:ln w="9525">
            <a:noFill/>
            <a:miter lim="800000"/>
            <a:headEnd/>
            <a:tailEnd/>
          </a:ln>
        </p:spPr>
      </p:pic>
      <p:sp>
        <p:nvSpPr>
          <p:cNvPr id="10" name="Title 1"/>
          <p:cNvSpPr>
            <a:spLocks noGrp="1"/>
          </p:cNvSpPr>
          <p:nvPr>
            <p:ph type="ctrTitle"/>
          </p:nvPr>
        </p:nvSpPr>
        <p:spPr>
          <a:xfrm>
            <a:off x="179658" y="191655"/>
            <a:ext cx="7889927" cy="337071"/>
          </a:xfrm>
          <a:prstGeom prst="rect">
            <a:avLst/>
          </a:prstGeom>
        </p:spPr>
        <p:txBody>
          <a:bodyPr lIns="91429" tIns="45714" rIns="91429" bIns="45714"/>
          <a:lstStyle>
            <a:lvl1pPr algn="l">
              <a:defRPr sz="1600" cap="small" baseline="0">
                <a:solidFill>
                  <a:schemeClr val="bg1">
                    <a:lumMod val="85000"/>
                  </a:schemeClr>
                </a:solidFill>
                <a:latin typeface="Arial" pitchFamily="34" charset="0"/>
                <a:cs typeface="Times New Roman"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6867525" y="6599237"/>
            <a:ext cx="2133600" cy="258763"/>
          </a:xfrm>
          <a:prstGeom prst="rect">
            <a:avLst/>
          </a:prstGeom>
        </p:spPr>
        <p:txBody>
          <a:bodyPr lIns="91429" tIns="45714" rIns="91429" bIns="45714"/>
          <a:lstStyle>
            <a:lvl1pPr>
              <a:defRPr sz="1000">
                <a:solidFill>
                  <a:srgbClr val="95B3D7"/>
                </a:solidFill>
                <a:latin typeface="Arial" pitchFamily="34" charset="0"/>
              </a:defRPr>
            </a:lvl1pPr>
          </a:lstStyle>
          <a:p>
            <a:pPr>
              <a:defRPr/>
            </a:pPr>
            <a:fld id="{B5FDAACB-55AE-4227-8B53-A8CF25A9045E}" type="slidenum">
              <a:rPr lang="en-US" smtClean="0"/>
              <a:pPr>
                <a:defRPr/>
              </a:pPr>
              <a:t>‹#›</a:t>
            </a:fld>
            <a:endParaRPr lang="en-US" dirty="0"/>
          </a:p>
        </p:txBody>
      </p:sp>
    </p:spTree>
    <p:extLst>
      <p:ext uri="{BB962C8B-B14F-4D97-AF65-F5344CB8AC3E}">
        <p14:creationId xmlns:p14="http://schemas.microsoft.com/office/powerpoint/2010/main" val="3746086668"/>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Title 1"/>
          <p:cNvSpPr txBox="1">
            <a:spLocks/>
          </p:cNvSpPr>
          <p:nvPr userDrawn="1"/>
        </p:nvSpPr>
        <p:spPr bwMode="auto">
          <a:xfrm>
            <a:off x="198443" y="203203"/>
            <a:ext cx="7750175" cy="336551"/>
          </a:xfrm>
          <a:prstGeom prst="rect">
            <a:avLst/>
          </a:prstGeom>
          <a:solidFill>
            <a:srgbClr val="2F5079"/>
          </a:solidFill>
          <a:ln w="9525">
            <a:noFill/>
            <a:miter lim="800000"/>
            <a:headEnd/>
            <a:tailEnd/>
          </a:ln>
        </p:spPr>
        <p:txBody>
          <a:bodyPr lIns="91429" tIns="45714" rIns="91429" bIns="45714" anchor="ctr"/>
          <a:lstStyle>
            <a:lvl1pPr algn="l">
              <a:defRPr sz="1600">
                <a:solidFill>
                  <a:schemeClr val="bg1"/>
                </a:solidFill>
              </a:defRPr>
            </a:lvl1pPr>
          </a:lstStyle>
          <a:p>
            <a:pPr eaLnBrk="0" hangingPunct="0">
              <a:defRPr/>
            </a:pPr>
            <a:endParaRPr lang="en-US" sz="1500" dirty="0">
              <a:solidFill>
                <a:prstClr val="white">
                  <a:lumMod val="85000"/>
                </a:prstClr>
              </a:solidFill>
              <a:latin typeface="GillSans" pitchFamily="34" charset="0"/>
              <a:cs typeface="Times New Roman" pitchFamily="18" charset="0"/>
            </a:endParaRPr>
          </a:p>
        </p:txBody>
      </p:sp>
      <p:cxnSp>
        <p:nvCxnSpPr>
          <p:cNvPr id="4" name="Straight Connector 3"/>
          <p:cNvCxnSpPr/>
          <p:nvPr userDrawn="1"/>
        </p:nvCxnSpPr>
        <p:spPr>
          <a:xfrm>
            <a:off x="203205" y="6556375"/>
            <a:ext cx="8774113" cy="0"/>
          </a:xfrm>
          <a:prstGeom prst="line">
            <a:avLst/>
          </a:prstGeom>
          <a:ln w="28575">
            <a:solidFill>
              <a:srgbClr val="25477D"/>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userDrawn="1"/>
        </p:nvSpPr>
        <p:spPr bwMode="auto">
          <a:xfrm>
            <a:off x="142876" y="6610351"/>
            <a:ext cx="2000250" cy="246209"/>
          </a:xfrm>
          <a:prstGeom prst="rect">
            <a:avLst/>
          </a:prstGeom>
          <a:noFill/>
          <a:ln w="9525">
            <a:noFill/>
            <a:miter lim="800000"/>
            <a:headEnd/>
            <a:tailEnd/>
          </a:ln>
        </p:spPr>
        <p:txBody>
          <a:bodyPr lIns="91429" tIns="45714" rIns="91429" bIns="45714">
            <a:spAutoFit/>
          </a:bodyPr>
          <a:lstStyle/>
          <a:p>
            <a:pPr algn="r"/>
            <a:r>
              <a:rPr lang="en-US" sz="1000">
                <a:solidFill>
                  <a:srgbClr val="BFBFBF"/>
                </a:solidFill>
                <a:latin typeface="Gill Sans MT" pitchFamily="34" charset="0"/>
                <a:cs typeface="Times New Roman" pitchFamily="18" charset="0"/>
              </a:rPr>
              <a:t>www.realestateconsulting.com</a:t>
            </a:r>
          </a:p>
        </p:txBody>
      </p:sp>
      <p:pic>
        <p:nvPicPr>
          <p:cNvPr id="6" name="Picture 11" descr="http://www.realestateconsulting.com/Images/JBRC_Logo.jpg"/>
          <p:cNvPicPr>
            <a:picLocks noChangeAspect="1" noChangeArrowheads="1"/>
          </p:cNvPicPr>
          <p:nvPr userDrawn="1"/>
        </p:nvPicPr>
        <p:blipFill>
          <a:blip r:embed="rId2" cstate="print"/>
          <a:srcRect/>
          <a:stretch>
            <a:fillRect/>
          </a:stretch>
        </p:blipFill>
        <p:spPr bwMode="auto">
          <a:xfrm>
            <a:off x="7319968" y="196852"/>
            <a:ext cx="1603375" cy="379413"/>
          </a:xfrm>
          <a:prstGeom prst="rect">
            <a:avLst/>
          </a:prstGeom>
          <a:noFill/>
          <a:ln w="9525">
            <a:noFill/>
            <a:miter lim="800000"/>
            <a:headEnd/>
            <a:tailEnd/>
          </a:ln>
        </p:spPr>
      </p:pic>
      <p:sp>
        <p:nvSpPr>
          <p:cNvPr id="10" name="Title 1"/>
          <p:cNvSpPr>
            <a:spLocks noGrp="1"/>
          </p:cNvSpPr>
          <p:nvPr>
            <p:ph type="ctrTitle"/>
          </p:nvPr>
        </p:nvSpPr>
        <p:spPr>
          <a:xfrm>
            <a:off x="179658" y="191655"/>
            <a:ext cx="7889927" cy="337071"/>
          </a:xfrm>
          <a:prstGeom prst="rect">
            <a:avLst/>
          </a:prstGeom>
        </p:spPr>
        <p:txBody>
          <a:bodyPr lIns="91429" tIns="45714" rIns="91429" bIns="45714"/>
          <a:lstStyle>
            <a:lvl1pPr algn="l">
              <a:defRPr sz="1600" cap="small" baseline="0">
                <a:solidFill>
                  <a:schemeClr val="bg1">
                    <a:lumMod val="85000"/>
                  </a:schemeClr>
                </a:solidFill>
                <a:latin typeface="Arial" pitchFamily="34" charset="0"/>
                <a:cs typeface="Times New Roman"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6867525" y="6599237"/>
            <a:ext cx="2133600" cy="258763"/>
          </a:xfrm>
          <a:prstGeom prst="rect">
            <a:avLst/>
          </a:prstGeom>
        </p:spPr>
        <p:txBody>
          <a:bodyPr lIns="91429" tIns="45714" rIns="91429" bIns="45714"/>
          <a:lstStyle>
            <a:lvl1pPr>
              <a:defRPr sz="1000">
                <a:solidFill>
                  <a:srgbClr val="95B3D7"/>
                </a:solidFill>
                <a:latin typeface="Arial" pitchFamily="34" charset="0"/>
              </a:defRPr>
            </a:lvl1pPr>
          </a:lstStyle>
          <a:p>
            <a:pPr>
              <a:defRPr/>
            </a:pPr>
            <a:fld id="{B5FDAACB-55AE-4227-8B53-A8CF25A9045E}" type="slidenum">
              <a:rPr lang="en-US" smtClean="0"/>
              <a:pPr>
                <a:defRPr/>
              </a:pPr>
              <a:t>‹#›</a:t>
            </a:fld>
            <a:endParaRPr lang="en-US" dirty="0"/>
          </a:p>
        </p:txBody>
      </p:sp>
    </p:spTree>
    <p:extLst>
      <p:ext uri="{BB962C8B-B14F-4D97-AF65-F5344CB8AC3E}">
        <p14:creationId xmlns:p14="http://schemas.microsoft.com/office/powerpoint/2010/main" val="2772877439"/>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Title 1"/>
          <p:cNvSpPr txBox="1">
            <a:spLocks/>
          </p:cNvSpPr>
          <p:nvPr userDrawn="1"/>
        </p:nvSpPr>
        <p:spPr bwMode="auto">
          <a:xfrm>
            <a:off x="198443" y="203203"/>
            <a:ext cx="7750175" cy="336551"/>
          </a:xfrm>
          <a:prstGeom prst="rect">
            <a:avLst/>
          </a:prstGeom>
          <a:solidFill>
            <a:srgbClr val="2F5079"/>
          </a:solidFill>
          <a:ln w="9525">
            <a:noFill/>
            <a:miter lim="800000"/>
            <a:headEnd/>
            <a:tailEnd/>
          </a:ln>
        </p:spPr>
        <p:txBody>
          <a:bodyPr lIns="91429" tIns="45714" rIns="91429" bIns="45714" anchor="ctr"/>
          <a:lstStyle>
            <a:lvl1pPr algn="l">
              <a:defRPr sz="1600">
                <a:solidFill>
                  <a:schemeClr val="bg1"/>
                </a:solidFill>
              </a:defRPr>
            </a:lvl1pPr>
          </a:lstStyle>
          <a:p>
            <a:pPr eaLnBrk="0" hangingPunct="0">
              <a:defRPr/>
            </a:pPr>
            <a:endParaRPr lang="en-US" sz="1500" dirty="0">
              <a:solidFill>
                <a:prstClr val="white">
                  <a:lumMod val="85000"/>
                </a:prstClr>
              </a:solidFill>
              <a:latin typeface="GillSans" pitchFamily="34" charset="0"/>
              <a:cs typeface="Times New Roman" pitchFamily="18" charset="0"/>
            </a:endParaRPr>
          </a:p>
        </p:txBody>
      </p:sp>
      <p:cxnSp>
        <p:nvCxnSpPr>
          <p:cNvPr id="4" name="Straight Connector 3"/>
          <p:cNvCxnSpPr/>
          <p:nvPr userDrawn="1"/>
        </p:nvCxnSpPr>
        <p:spPr>
          <a:xfrm>
            <a:off x="203205" y="6556375"/>
            <a:ext cx="8774113" cy="0"/>
          </a:xfrm>
          <a:prstGeom prst="line">
            <a:avLst/>
          </a:prstGeom>
          <a:ln w="28575">
            <a:solidFill>
              <a:srgbClr val="25477D"/>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userDrawn="1"/>
        </p:nvSpPr>
        <p:spPr bwMode="auto">
          <a:xfrm>
            <a:off x="142876" y="6610351"/>
            <a:ext cx="2000250" cy="246209"/>
          </a:xfrm>
          <a:prstGeom prst="rect">
            <a:avLst/>
          </a:prstGeom>
          <a:noFill/>
          <a:ln w="9525">
            <a:noFill/>
            <a:miter lim="800000"/>
            <a:headEnd/>
            <a:tailEnd/>
          </a:ln>
        </p:spPr>
        <p:txBody>
          <a:bodyPr lIns="91429" tIns="45714" rIns="91429" bIns="45714">
            <a:spAutoFit/>
          </a:bodyPr>
          <a:lstStyle/>
          <a:p>
            <a:pPr algn="r"/>
            <a:r>
              <a:rPr lang="en-US" sz="1000">
                <a:solidFill>
                  <a:srgbClr val="BFBFBF"/>
                </a:solidFill>
                <a:latin typeface="Gill Sans MT" pitchFamily="34" charset="0"/>
                <a:cs typeface="Times New Roman" pitchFamily="18" charset="0"/>
              </a:rPr>
              <a:t>www.realestateconsulting.com</a:t>
            </a:r>
          </a:p>
        </p:txBody>
      </p:sp>
      <p:pic>
        <p:nvPicPr>
          <p:cNvPr id="6" name="Picture 11" descr="http://www.realestateconsulting.com/Images/JBRC_Logo.jpg"/>
          <p:cNvPicPr>
            <a:picLocks noChangeAspect="1" noChangeArrowheads="1"/>
          </p:cNvPicPr>
          <p:nvPr userDrawn="1"/>
        </p:nvPicPr>
        <p:blipFill>
          <a:blip r:embed="rId2" cstate="print"/>
          <a:srcRect/>
          <a:stretch>
            <a:fillRect/>
          </a:stretch>
        </p:blipFill>
        <p:spPr bwMode="auto">
          <a:xfrm>
            <a:off x="7319968" y="196852"/>
            <a:ext cx="1603375" cy="379413"/>
          </a:xfrm>
          <a:prstGeom prst="rect">
            <a:avLst/>
          </a:prstGeom>
          <a:noFill/>
          <a:ln w="9525">
            <a:noFill/>
            <a:miter lim="800000"/>
            <a:headEnd/>
            <a:tailEnd/>
          </a:ln>
        </p:spPr>
      </p:pic>
      <p:sp>
        <p:nvSpPr>
          <p:cNvPr id="10" name="Title 1"/>
          <p:cNvSpPr>
            <a:spLocks noGrp="1"/>
          </p:cNvSpPr>
          <p:nvPr>
            <p:ph type="ctrTitle"/>
          </p:nvPr>
        </p:nvSpPr>
        <p:spPr>
          <a:xfrm>
            <a:off x="179658" y="191655"/>
            <a:ext cx="7889927" cy="337071"/>
          </a:xfrm>
          <a:prstGeom prst="rect">
            <a:avLst/>
          </a:prstGeom>
        </p:spPr>
        <p:txBody>
          <a:bodyPr lIns="91429" tIns="45714" rIns="91429" bIns="45714"/>
          <a:lstStyle>
            <a:lvl1pPr algn="l">
              <a:defRPr sz="1600" cap="small" baseline="0">
                <a:solidFill>
                  <a:schemeClr val="bg1">
                    <a:lumMod val="85000"/>
                  </a:schemeClr>
                </a:solidFill>
                <a:latin typeface="Arial" pitchFamily="34" charset="0"/>
                <a:cs typeface="Times New Roman"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6867525" y="6599237"/>
            <a:ext cx="2133600" cy="258763"/>
          </a:xfrm>
          <a:prstGeom prst="rect">
            <a:avLst/>
          </a:prstGeom>
        </p:spPr>
        <p:txBody>
          <a:bodyPr lIns="91429" tIns="45714" rIns="91429" bIns="45714"/>
          <a:lstStyle>
            <a:lvl1pPr>
              <a:defRPr sz="1000">
                <a:solidFill>
                  <a:srgbClr val="95B3D7"/>
                </a:solidFill>
                <a:latin typeface="Arial" pitchFamily="34" charset="0"/>
              </a:defRPr>
            </a:lvl1pPr>
          </a:lstStyle>
          <a:p>
            <a:pPr>
              <a:defRPr/>
            </a:pPr>
            <a:fld id="{B5FDAACB-55AE-4227-8B53-A8CF25A9045E}" type="slidenum">
              <a:rPr lang="en-US" smtClean="0"/>
              <a:pPr>
                <a:defRPr/>
              </a:pPr>
              <a:t>‹#›</a:t>
            </a:fld>
            <a:endParaRPr lang="en-US" dirty="0"/>
          </a:p>
        </p:txBody>
      </p:sp>
    </p:spTree>
    <p:extLst>
      <p:ext uri="{BB962C8B-B14F-4D97-AF65-F5344CB8AC3E}">
        <p14:creationId xmlns:p14="http://schemas.microsoft.com/office/powerpoint/2010/main" val="2815724355"/>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p:cNvSpPr/>
          <p:nvPr userDrawn="1"/>
        </p:nvSpPr>
        <p:spPr bwMode="auto">
          <a:xfrm>
            <a:off x="0" y="6469066"/>
            <a:ext cx="9144000" cy="388937"/>
          </a:xfrm>
          <a:prstGeom prst="rect">
            <a:avLst/>
          </a:prstGeom>
          <a:noFill/>
          <a:ln w="9525" cap="flat" cmpd="sng" algn="ctr">
            <a:noFill/>
            <a:prstDash val="solid"/>
            <a:round/>
            <a:headEnd type="none" w="med" len="med"/>
            <a:tailEnd type="none" w="med" len="med"/>
          </a:ln>
          <a:effectLst/>
        </p:spPr>
        <p:txBody>
          <a:bodyPr lIns="91429" tIns="45714" rIns="91429" bIns="45714" anchor="ctr"/>
          <a:lstStyle/>
          <a:p>
            <a:pPr>
              <a:defRPr/>
            </a:pPr>
            <a:endParaRPr lang="en-US">
              <a:solidFill>
                <a:prstClr val="black"/>
              </a:solidFill>
              <a:effectLst>
                <a:outerShdw blurRad="38100" dist="38100" dir="2700000" algn="tl">
                  <a:srgbClr val="000000">
                    <a:alpha val="43137"/>
                  </a:srgbClr>
                </a:outerShdw>
              </a:effectLst>
            </a:endParaRPr>
          </a:p>
        </p:txBody>
      </p:sp>
      <p:sp>
        <p:nvSpPr>
          <p:cNvPr id="4" name="Rectangle 3"/>
          <p:cNvSpPr/>
          <p:nvPr userDrawn="1"/>
        </p:nvSpPr>
        <p:spPr bwMode="auto">
          <a:xfrm>
            <a:off x="0" y="6427790"/>
            <a:ext cx="9144000" cy="430212"/>
          </a:xfrm>
          <a:prstGeom prst="rect">
            <a:avLst/>
          </a:prstGeom>
          <a:solidFill>
            <a:srgbClr val="00B0F0"/>
          </a:solidFill>
          <a:ln w="9525" cap="flat" cmpd="sng" algn="ctr">
            <a:noFill/>
            <a:prstDash val="solid"/>
            <a:round/>
            <a:headEnd type="none" w="med" len="med"/>
            <a:tailEnd type="none" w="med" len="med"/>
          </a:ln>
          <a:effectLst/>
        </p:spPr>
        <p:txBody>
          <a:bodyPr lIns="91429" tIns="45714" rIns="91429" bIns="45714" anchor="ctr"/>
          <a:lstStyle/>
          <a:p>
            <a:pPr>
              <a:defRPr/>
            </a:pPr>
            <a:endParaRPr lang="en-US">
              <a:solidFill>
                <a:prstClr val="black"/>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0"/>
            <a:ext cx="9144000" cy="685800"/>
          </a:xfrm>
          <a:prstGeom prst="rect">
            <a:avLst/>
          </a:prstGeom>
        </p:spPr>
        <p:txBody>
          <a:bodyPr lIns="91429" tIns="45714" rIns="91429" bIns="45714"/>
          <a:lstStyle/>
          <a:p>
            <a:r>
              <a:rPr lang="en-US"/>
              <a:t>Click to edit Master title style</a:t>
            </a:r>
          </a:p>
        </p:txBody>
      </p:sp>
    </p:spTree>
    <p:extLst>
      <p:ext uri="{BB962C8B-B14F-4D97-AF65-F5344CB8AC3E}">
        <p14:creationId xmlns:p14="http://schemas.microsoft.com/office/powerpoint/2010/main" val="1129994379"/>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922076"/>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62186647"/>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386990"/>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43152747"/>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31300" cy="1066800"/>
          </a:xfrm>
          <a:prstGeom prst="rect">
            <a:avLst/>
          </a:prstGeom>
        </p:spPr>
        <p:txBody>
          <a:bodyPr lIns="91429" tIns="45714" rIns="91429" bIns="45714"/>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910448"/>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0803535"/>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26720936"/>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1323341"/>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9402045"/>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4811516"/>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1755488"/>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8842478"/>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8701701"/>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0175534"/>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lIns="91429" tIns="45714" rIns="91429" bIns="45714"/>
          <a:lstStyle/>
          <a:p>
            <a:fld id="{7C16CC89-74EC-8A4B-AD5B-889332075868}" type="datetimeFigureOut">
              <a:rPr lang="en-US" smtClean="0">
                <a:solidFill>
                  <a:prstClr val="black"/>
                </a:solidFill>
              </a:rPr>
              <a:pPr/>
              <a:t>1/21/2017</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lIns="91429" tIns="45714" rIns="91429" bIns="45714"/>
          <a:lstStyle/>
          <a:p>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lIns="91429" tIns="45714" rIns="91429" bIns="45714"/>
          <a:lstStyle/>
          <a:p>
            <a:fld id="{A1E98422-C44D-8D47-B5CF-2107735FBFA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6299522"/>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31300" cy="1066800"/>
          </a:xfrm>
          <a:prstGeom prst="rect">
            <a:avLst/>
          </a:prstGeom>
        </p:spPr>
        <p:txBody>
          <a:bodyPr lIns="91429" tIns="45714" rIns="91429" bIns="45714"/>
          <a:lstStyle>
            <a:lvl1pPr>
              <a:defRPr>
                <a:latin typeface="Arial" pitchFamily="34" charset="0"/>
                <a:cs typeface="Arial" pitchFamily="34" charset="0"/>
              </a:defRPr>
            </a:lvl1p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858750"/>
      </p:ext>
    </p:extLst>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23324703"/>
      </p:ext>
    </p:extLst>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974203562"/>
      </p:ext>
    </p:extLst>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43577356"/>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119596603"/>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138729275"/>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243333798"/>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454292369"/>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498449013"/>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095689573"/>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267658166"/>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370637"/>
      </p:ext>
    </p:extLst>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7C16CC89-74EC-8A4B-AD5B-889332075868}" type="datetimeFigureOut">
              <a:rPr lang="en-US">
                <a:solidFill>
                  <a:prstClr val="black"/>
                </a:solidFill>
              </a:rPr>
              <a:pPr defTabSz="914400"/>
              <a:t>1/21/2017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A1E98422-C44D-8D47-B5CF-2107735FBFA4}"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486419554"/>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31300" cy="1066800"/>
          </a:xfrm>
          <a:prstGeom prst="rect">
            <a:avLst/>
          </a:prstGeom>
        </p:spPr>
        <p:txBody>
          <a:bodyPr lIns="91429" tIns="45714" rIns="91429" bIns="45714"/>
          <a:lstStyle>
            <a:lvl1pPr>
              <a:defRPr>
                <a:latin typeface="Arial" pitchFamily="34" charset="0"/>
                <a:cs typeface="Arial" pitchFamily="34" charset="0"/>
              </a:defRPr>
            </a:lvl1pPr>
          </a:lstStyle>
          <a:p>
            <a:r>
              <a:rPr lang="en-US"/>
              <a:t>Click to edit Master title style</a:t>
            </a:r>
          </a:p>
        </p:txBody>
      </p:sp>
      <p:sp>
        <p:nvSpPr>
          <p:cNvPr id="3" name="Text Placeholder 2"/>
          <p:cNvSpPr>
            <a:spLocks noGrp="1"/>
          </p:cNvSpPr>
          <p:nvPr>
            <p:ph type="body" sz="half" idx="1"/>
          </p:nvPr>
        </p:nvSpPr>
        <p:spPr>
          <a:xfrm>
            <a:off x="457200" y="1600201"/>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1"/>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39156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itle 1"/>
          <p:cNvSpPr txBox="1">
            <a:spLocks/>
          </p:cNvSpPr>
          <p:nvPr userDrawn="1"/>
        </p:nvSpPr>
        <p:spPr bwMode="auto">
          <a:xfrm>
            <a:off x="198443" y="203203"/>
            <a:ext cx="7750175" cy="336551"/>
          </a:xfrm>
          <a:prstGeom prst="rect">
            <a:avLst/>
          </a:prstGeom>
          <a:solidFill>
            <a:srgbClr val="2F5079"/>
          </a:solidFill>
          <a:ln w="9525">
            <a:noFill/>
            <a:miter lim="800000"/>
            <a:headEnd/>
            <a:tailEnd/>
          </a:ln>
        </p:spPr>
        <p:txBody>
          <a:bodyPr lIns="91429" tIns="45714" rIns="91429" bIns="45714" anchor="ctr"/>
          <a:lstStyle>
            <a:lvl1pPr algn="l">
              <a:defRPr sz="1600">
                <a:solidFill>
                  <a:schemeClr val="bg1"/>
                </a:solidFill>
              </a:defRPr>
            </a:lvl1pPr>
          </a:lstStyle>
          <a:p>
            <a:pPr eaLnBrk="0" hangingPunct="0">
              <a:defRPr/>
            </a:pPr>
            <a:endParaRPr lang="en-US" sz="1500" dirty="0">
              <a:solidFill>
                <a:prstClr val="white">
                  <a:lumMod val="85000"/>
                </a:prstClr>
              </a:solidFill>
              <a:latin typeface="GillSans" pitchFamily="34" charset="0"/>
              <a:cs typeface="Times New Roman" pitchFamily="18" charset="0"/>
            </a:endParaRPr>
          </a:p>
        </p:txBody>
      </p:sp>
      <p:cxnSp>
        <p:nvCxnSpPr>
          <p:cNvPr id="4" name="Straight Connector 3"/>
          <p:cNvCxnSpPr/>
          <p:nvPr userDrawn="1"/>
        </p:nvCxnSpPr>
        <p:spPr>
          <a:xfrm>
            <a:off x="203205" y="6556375"/>
            <a:ext cx="8774113" cy="0"/>
          </a:xfrm>
          <a:prstGeom prst="line">
            <a:avLst/>
          </a:prstGeom>
          <a:ln w="28575">
            <a:solidFill>
              <a:srgbClr val="25477D"/>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userDrawn="1"/>
        </p:nvSpPr>
        <p:spPr bwMode="auto">
          <a:xfrm>
            <a:off x="142876" y="6610351"/>
            <a:ext cx="2000250" cy="246209"/>
          </a:xfrm>
          <a:prstGeom prst="rect">
            <a:avLst/>
          </a:prstGeom>
          <a:noFill/>
          <a:ln w="9525">
            <a:noFill/>
            <a:miter lim="800000"/>
            <a:headEnd/>
            <a:tailEnd/>
          </a:ln>
        </p:spPr>
        <p:txBody>
          <a:bodyPr lIns="91429" tIns="45714" rIns="91429" bIns="45714">
            <a:spAutoFit/>
          </a:bodyPr>
          <a:lstStyle/>
          <a:p>
            <a:pPr algn="r"/>
            <a:r>
              <a:rPr lang="en-US" sz="1000">
                <a:solidFill>
                  <a:srgbClr val="BFBFBF"/>
                </a:solidFill>
                <a:latin typeface="Gill Sans MT" pitchFamily="34" charset="0"/>
                <a:cs typeface="Times New Roman" pitchFamily="18" charset="0"/>
              </a:rPr>
              <a:t>www.realestateconsulting.com</a:t>
            </a:r>
          </a:p>
        </p:txBody>
      </p:sp>
      <p:sp>
        <p:nvSpPr>
          <p:cNvPr id="10" name="Title 1"/>
          <p:cNvSpPr>
            <a:spLocks noGrp="1"/>
          </p:cNvSpPr>
          <p:nvPr>
            <p:ph type="ctrTitle"/>
          </p:nvPr>
        </p:nvSpPr>
        <p:spPr>
          <a:xfrm>
            <a:off x="179658" y="191655"/>
            <a:ext cx="7889927" cy="337071"/>
          </a:xfrm>
          <a:prstGeom prst="rect">
            <a:avLst/>
          </a:prstGeom>
        </p:spPr>
        <p:txBody>
          <a:bodyPr lIns="91429" tIns="45714" rIns="91429" bIns="45714"/>
          <a:lstStyle>
            <a:lvl1pPr algn="l">
              <a:defRPr sz="1600" cap="small" baseline="0">
                <a:solidFill>
                  <a:schemeClr val="bg1">
                    <a:lumMod val="85000"/>
                  </a:schemeClr>
                </a:solidFill>
                <a:latin typeface="Arial" pitchFamily="34" charset="0"/>
                <a:cs typeface="Times New Roman"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6867525" y="6599237"/>
            <a:ext cx="2133600" cy="258763"/>
          </a:xfrm>
          <a:prstGeom prst="rect">
            <a:avLst/>
          </a:prstGeom>
        </p:spPr>
        <p:txBody>
          <a:bodyPr lIns="91429" tIns="45714" rIns="91429" bIns="45714"/>
          <a:lstStyle>
            <a:lvl1pPr>
              <a:defRPr sz="1000">
                <a:solidFill>
                  <a:srgbClr val="95B3D7"/>
                </a:solidFill>
                <a:latin typeface="Arial" pitchFamily="34" charset="0"/>
              </a:defRPr>
            </a:lvl1pPr>
          </a:lstStyle>
          <a:p>
            <a:pPr>
              <a:defRPr/>
            </a:pPr>
            <a:fld id="{B5FDAACB-55AE-4227-8B53-A8CF25A9045E}" type="slidenum">
              <a:rPr lang="en-US" smtClean="0"/>
              <a:pPr>
                <a:defRPr/>
              </a:pPr>
              <a:t>‹#›</a:t>
            </a:fld>
            <a:endParaRPr lang="en-US" dirty="0"/>
          </a:p>
        </p:txBody>
      </p:sp>
    </p:spTree>
    <p:extLst>
      <p:ext uri="{BB962C8B-B14F-4D97-AF65-F5344CB8AC3E}">
        <p14:creationId xmlns:p14="http://schemas.microsoft.com/office/powerpoint/2010/main" val="2033326644"/>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Title 1"/>
          <p:cNvSpPr txBox="1">
            <a:spLocks/>
          </p:cNvSpPr>
          <p:nvPr userDrawn="1"/>
        </p:nvSpPr>
        <p:spPr bwMode="auto">
          <a:xfrm>
            <a:off x="198443" y="203203"/>
            <a:ext cx="7750175" cy="336551"/>
          </a:xfrm>
          <a:prstGeom prst="rect">
            <a:avLst/>
          </a:prstGeom>
          <a:solidFill>
            <a:srgbClr val="2F5079"/>
          </a:solidFill>
          <a:ln w="9525">
            <a:noFill/>
            <a:miter lim="800000"/>
            <a:headEnd/>
            <a:tailEnd/>
          </a:ln>
        </p:spPr>
        <p:txBody>
          <a:bodyPr lIns="91429" tIns="45714" rIns="91429" bIns="45714" anchor="ctr"/>
          <a:lstStyle>
            <a:lvl1pPr algn="l">
              <a:defRPr sz="1600">
                <a:solidFill>
                  <a:schemeClr val="bg1"/>
                </a:solidFill>
              </a:defRPr>
            </a:lvl1pPr>
          </a:lstStyle>
          <a:p>
            <a:pPr eaLnBrk="0" hangingPunct="0">
              <a:defRPr/>
            </a:pPr>
            <a:endParaRPr lang="en-US" sz="1500" dirty="0">
              <a:solidFill>
                <a:prstClr val="white">
                  <a:lumMod val="85000"/>
                </a:prstClr>
              </a:solidFill>
              <a:latin typeface="GillSans" pitchFamily="34" charset="0"/>
              <a:cs typeface="Times New Roman" pitchFamily="18" charset="0"/>
            </a:endParaRPr>
          </a:p>
        </p:txBody>
      </p:sp>
      <p:cxnSp>
        <p:nvCxnSpPr>
          <p:cNvPr id="4" name="Straight Connector 3"/>
          <p:cNvCxnSpPr/>
          <p:nvPr userDrawn="1"/>
        </p:nvCxnSpPr>
        <p:spPr>
          <a:xfrm>
            <a:off x="203205" y="6556375"/>
            <a:ext cx="8774113" cy="0"/>
          </a:xfrm>
          <a:prstGeom prst="line">
            <a:avLst/>
          </a:prstGeom>
          <a:ln w="28575">
            <a:solidFill>
              <a:srgbClr val="25477D"/>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userDrawn="1"/>
        </p:nvSpPr>
        <p:spPr bwMode="auto">
          <a:xfrm>
            <a:off x="142876" y="6610351"/>
            <a:ext cx="2000250" cy="246209"/>
          </a:xfrm>
          <a:prstGeom prst="rect">
            <a:avLst/>
          </a:prstGeom>
          <a:noFill/>
          <a:ln w="9525">
            <a:noFill/>
            <a:miter lim="800000"/>
            <a:headEnd/>
            <a:tailEnd/>
          </a:ln>
        </p:spPr>
        <p:txBody>
          <a:bodyPr lIns="91429" tIns="45714" rIns="91429" bIns="45714">
            <a:spAutoFit/>
          </a:bodyPr>
          <a:lstStyle/>
          <a:p>
            <a:pPr algn="r"/>
            <a:r>
              <a:rPr lang="en-US" sz="1000">
                <a:solidFill>
                  <a:srgbClr val="BFBFBF"/>
                </a:solidFill>
                <a:latin typeface="Gill Sans MT" pitchFamily="34" charset="0"/>
                <a:cs typeface="Times New Roman" pitchFamily="18" charset="0"/>
              </a:rPr>
              <a:t>www.realestateconsulting.com</a:t>
            </a:r>
          </a:p>
        </p:txBody>
      </p:sp>
      <p:pic>
        <p:nvPicPr>
          <p:cNvPr id="6" name="Picture 11" descr="http://www.realestateconsulting.com/Images/JBRC_Logo.jpg"/>
          <p:cNvPicPr>
            <a:picLocks noChangeAspect="1" noChangeArrowheads="1"/>
          </p:cNvPicPr>
          <p:nvPr userDrawn="1"/>
        </p:nvPicPr>
        <p:blipFill>
          <a:blip r:embed="rId2" cstate="print"/>
          <a:srcRect/>
          <a:stretch>
            <a:fillRect/>
          </a:stretch>
        </p:blipFill>
        <p:spPr bwMode="auto">
          <a:xfrm>
            <a:off x="7319968" y="196852"/>
            <a:ext cx="1603375" cy="379413"/>
          </a:xfrm>
          <a:prstGeom prst="rect">
            <a:avLst/>
          </a:prstGeom>
          <a:noFill/>
          <a:ln w="9525">
            <a:noFill/>
            <a:miter lim="800000"/>
            <a:headEnd/>
            <a:tailEnd/>
          </a:ln>
        </p:spPr>
      </p:pic>
      <p:sp>
        <p:nvSpPr>
          <p:cNvPr id="10" name="Title 1"/>
          <p:cNvSpPr>
            <a:spLocks noGrp="1"/>
          </p:cNvSpPr>
          <p:nvPr>
            <p:ph type="ctrTitle"/>
          </p:nvPr>
        </p:nvSpPr>
        <p:spPr>
          <a:xfrm>
            <a:off x="179658" y="191655"/>
            <a:ext cx="7889927" cy="337071"/>
          </a:xfrm>
          <a:prstGeom prst="rect">
            <a:avLst/>
          </a:prstGeom>
        </p:spPr>
        <p:txBody>
          <a:bodyPr lIns="91429" tIns="45714" rIns="91429" bIns="45714"/>
          <a:lstStyle>
            <a:lvl1pPr algn="l">
              <a:defRPr sz="1600" cap="small" baseline="0">
                <a:solidFill>
                  <a:schemeClr val="bg1">
                    <a:lumMod val="85000"/>
                  </a:schemeClr>
                </a:solidFill>
                <a:latin typeface="Arial" pitchFamily="34" charset="0"/>
                <a:cs typeface="Times New Roman"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6867525" y="6599237"/>
            <a:ext cx="2133600" cy="258763"/>
          </a:xfrm>
          <a:prstGeom prst="rect">
            <a:avLst/>
          </a:prstGeom>
        </p:spPr>
        <p:txBody>
          <a:bodyPr lIns="91429" tIns="45714" rIns="91429" bIns="45714"/>
          <a:lstStyle>
            <a:lvl1pPr>
              <a:defRPr sz="1000">
                <a:solidFill>
                  <a:srgbClr val="95B3D7"/>
                </a:solidFill>
                <a:latin typeface="Arial" pitchFamily="34" charset="0"/>
              </a:defRPr>
            </a:lvl1pPr>
          </a:lstStyle>
          <a:p>
            <a:pPr>
              <a:defRPr/>
            </a:pPr>
            <a:fld id="{B5FDAACB-55AE-4227-8B53-A8CF25A9045E}" type="slidenum">
              <a:rPr lang="en-US" smtClean="0"/>
              <a:pPr>
                <a:defRPr/>
              </a:pPr>
              <a:t>‹#›</a:t>
            </a:fld>
            <a:endParaRPr lang="en-US" dirty="0"/>
          </a:p>
        </p:txBody>
      </p:sp>
    </p:spTree>
    <p:extLst>
      <p:ext uri="{BB962C8B-B14F-4D97-AF65-F5344CB8AC3E}">
        <p14:creationId xmlns:p14="http://schemas.microsoft.com/office/powerpoint/2010/main" val="2527710268"/>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Title 1"/>
          <p:cNvSpPr txBox="1">
            <a:spLocks/>
          </p:cNvSpPr>
          <p:nvPr userDrawn="1"/>
        </p:nvSpPr>
        <p:spPr bwMode="auto">
          <a:xfrm>
            <a:off x="198443" y="203203"/>
            <a:ext cx="7750175" cy="336551"/>
          </a:xfrm>
          <a:prstGeom prst="rect">
            <a:avLst/>
          </a:prstGeom>
          <a:solidFill>
            <a:srgbClr val="2F5079"/>
          </a:solidFill>
          <a:ln w="9525">
            <a:noFill/>
            <a:miter lim="800000"/>
            <a:headEnd/>
            <a:tailEnd/>
          </a:ln>
        </p:spPr>
        <p:txBody>
          <a:bodyPr lIns="91429" tIns="45714" rIns="91429" bIns="45714" anchor="ctr"/>
          <a:lstStyle>
            <a:lvl1pPr algn="l">
              <a:defRPr sz="1600">
                <a:solidFill>
                  <a:schemeClr val="bg1"/>
                </a:solidFill>
              </a:defRPr>
            </a:lvl1pPr>
          </a:lstStyle>
          <a:p>
            <a:pPr eaLnBrk="0" hangingPunct="0">
              <a:defRPr/>
            </a:pPr>
            <a:endParaRPr lang="en-US" sz="1500" dirty="0">
              <a:solidFill>
                <a:prstClr val="white">
                  <a:lumMod val="85000"/>
                </a:prstClr>
              </a:solidFill>
              <a:latin typeface="GillSans" pitchFamily="34" charset="0"/>
              <a:cs typeface="Times New Roman" pitchFamily="18" charset="0"/>
            </a:endParaRPr>
          </a:p>
        </p:txBody>
      </p:sp>
      <p:cxnSp>
        <p:nvCxnSpPr>
          <p:cNvPr id="4" name="Straight Connector 3"/>
          <p:cNvCxnSpPr/>
          <p:nvPr userDrawn="1"/>
        </p:nvCxnSpPr>
        <p:spPr>
          <a:xfrm>
            <a:off x="203205" y="6556375"/>
            <a:ext cx="8774113" cy="0"/>
          </a:xfrm>
          <a:prstGeom prst="line">
            <a:avLst/>
          </a:prstGeom>
          <a:ln w="28575">
            <a:solidFill>
              <a:srgbClr val="25477D"/>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userDrawn="1"/>
        </p:nvSpPr>
        <p:spPr bwMode="auto">
          <a:xfrm>
            <a:off x="142876" y="6610351"/>
            <a:ext cx="2000250" cy="246209"/>
          </a:xfrm>
          <a:prstGeom prst="rect">
            <a:avLst/>
          </a:prstGeom>
          <a:noFill/>
          <a:ln w="9525">
            <a:noFill/>
            <a:miter lim="800000"/>
            <a:headEnd/>
            <a:tailEnd/>
          </a:ln>
        </p:spPr>
        <p:txBody>
          <a:bodyPr lIns="91429" tIns="45714" rIns="91429" bIns="45714">
            <a:spAutoFit/>
          </a:bodyPr>
          <a:lstStyle/>
          <a:p>
            <a:pPr algn="r"/>
            <a:r>
              <a:rPr lang="en-US" sz="1000">
                <a:solidFill>
                  <a:srgbClr val="BFBFBF"/>
                </a:solidFill>
                <a:latin typeface="Gill Sans MT" pitchFamily="34" charset="0"/>
                <a:cs typeface="Times New Roman" pitchFamily="18" charset="0"/>
              </a:rPr>
              <a:t>www.realestateconsulting.com</a:t>
            </a:r>
          </a:p>
        </p:txBody>
      </p:sp>
      <p:pic>
        <p:nvPicPr>
          <p:cNvPr id="6" name="Picture 11" descr="http://www.realestateconsulting.com/Images/JBRC_Logo.jpg"/>
          <p:cNvPicPr>
            <a:picLocks noChangeAspect="1" noChangeArrowheads="1"/>
          </p:cNvPicPr>
          <p:nvPr userDrawn="1"/>
        </p:nvPicPr>
        <p:blipFill>
          <a:blip r:embed="rId2" cstate="print"/>
          <a:srcRect/>
          <a:stretch>
            <a:fillRect/>
          </a:stretch>
        </p:blipFill>
        <p:spPr bwMode="auto">
          <a:xfrm>
            <a:off x="7319968" y="196852"/>
            <a:ext cx="1603375" cy="379413"/>
          </a:xfrm>
          <a:prstGeom prst="rect">
            <a:avLst/>
          </a:prstGeom>
          <a:noFill/>
          <a:ln w="9525">
            <a:noFill/>
            <a:miter lim="800000"/>
            <a:headEnd/>
            <a:tailEnd/>
          </a:ln>
        </p:spPr>
      </p:pic>
      <p:sp>
        <p:nvSpPr>
          <p:cNvPr id="10" name="Title 1"/>
          <p:cNvSpPr>
            <a:spLocks noGrp="1"/>
          </p:cNvSpPr>
          <p:nvPr>
            <p:ph type="ctrTitle"/>
          </p:nvPr>
        </p:nvSpPr>
        <p:spPr>
          <a:xfrm>
            <a:off x="179658" y="191655"/>
            <a:ext cx="7889927" cy="337071"/>
          </a:xfrm>
          <a:prstGeom prst="rect">
            <a:avLst/>
          </a:prstGeom>
        </p:spPr>
        <p:txBody>
          <a:bodyPr lIns="91429" tIns="45714" rIns="91429" bIns="45714"/>
          <a:lstStyle>
            <a:lvl1pPr algn="l">
              <a:defRPr sz="1600" cap="small" baseline="0">
                <a:solidFill>
                  <a:schemeClr val="bg1">
                    <a:lumMod val="85000"/>
                  </a:schemeClr>
                </a:solidFill>
                <a:latin typeface="Arial" pitchFamily="34" charset="0"/>
                <a:cs typeface="Times New Roman"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6867525" y="6599237"/>
            <a:ext cx="2133600" cy="258763"/>
          </a:xfrm>
          <a:prstGeom prst="rect">
            <a:avLst/>
          </a:prstGeom>
        </p:spPr>
        <p:txBody>
          <a:bodyPr lIns="91429" tIns="45714" rIns="91429" bIns="45714"/>
          <a:lstStyle>
            <a:lvl1pPr>
              <a:defRPr sz="1000">
                <a:solidFill>
                  <a:srgbClr val="95B3D7"/>
                </a:solidFill>
                <a:latin typeface="Arial" pitchFamily="34" charset="0"/>
              </a:defRPr>
            </a:lvl1pPr>
          </a:lstStyle>
          <a:p>
            <a:pPr>
              <a:defRPr/>
            </a:pPr>
            <a:fld id="{B5FDAACB-55AE-4227-8B53-A8CF25A9045E}" type="slidenum">
              <a:rPr lang="en-US" smtClean="0"/>
              <a:pPr>
                <a:defRPr/>
              </a:pPr>
              <a:t>‹#›</a:t>
            </a:fld>
            <a:endParaRPr lang="en-US" dirty="0"/>
          </a:p>
        </p:txBody>
      </p:sp>
    </p:spTree>
    <p:extLst>
      <p:ext uri="{BB962C8B-B14F-4D97-AF65-F5344CB8AC3E}">
        <p14:creationId xmlns:p14="http://schemas.microsoft.com/office/powerpoint/2010/main" val="283320514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Title 1"/>
          <p:cNvSpPr txBox="1">
            <a:spLocks/>
          </p:cNvSpPr>
          <p:nvPr userDrawn="1"/>
        </p:nvSpPr>
        <p:spPr bwMode="auto">
          <a:xfrm>
            <a:off x="198443" y="203203"/>
            <a:ext cx="7750175" cy="336551"/>
          </a:xfrm>
          <a:prstGeom prst="rect">
            <a:avLst/>
          </a:prstGeom>
          <a:solidFill>
            <a:srgbClr val="2F5079"/>
          </a:solidFill>
          <a:ln w="9525">
            <a:noFill/>
            <a:miter lim="800000"/>
            <a:headEnd/>
            <a:tailEnd/>
          </a:ln>
        </p:spPr>
        <p:txBody>
          <a:bodyPr lIns="91429" tIns="45714" rIns="91429" bIns="45714" anchor="ctr"/>
          <a:lstStyle>
            <a:lvl1pPr algn="l">
              <a:defRPr sz="1600">
                <a:solidFill>
                  <a:schemeClr val="bg1"/>
                </a:solidFill>
              </a:defRPr>
            </a:lvl1pPr>
          </a:lstStyle>
          <a:p>
            <a:pPr eaLnBrk="0" hangingPunct="0">
              <a:defRPr/>
            </a:pPr>
            <a:endParaRPr lang="en-US" sz="1500" dirty="0">
              <a:solidFill>
                <a:prstClr val="white">
                  <a:lumMod val="85000"/>
                </a:prstClr>
              </a:solidFill>
              <a:latin typeface="GillSans" pitchFamily="34" charset="0"/>
              <a:cs typeface="Times New Roman" pitchFamily="18" charset="0"/>
            </a:endParaRPr>
          </a:p>
        </p:txBody>
      </p:sp>
      <p:cxnSp>
        <p:nvCxnSpPr>
          <p:cNvPr id="4" name="Straight Connector 3"/>
          <p:cNvCxnSpPr/>
          <p:nvPr userDrawn="1"/>
        </p:nvCxnSpPr>
        <p:spPr>
          <a:xfrm>
            <a:off x="203205" y="6556375"/>
            <a:ext cx="8774113" cy="0"/>
          </a:xfrm>
          <a:prstGeom prst="line">
            <a:avLst/>
          </a:prstGeom>
          <a:ln w="28575">
            <a:solidFill>
              <a:srgbClr val="25477D"/>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userDrawn="1"/>
        </p:nvSpPr>
        <p:spPr bwMode="auto">
          <a:xfrm>
            <a:off x="142876" y="6610351"/>
            <a:ext cx="2000250" cy="246209"/>
          </a:xfrm>
          <a:prstGeom prst="rect">
            <a:avLst/>
          </a:prstGeom>
          <a:noFill/>
          <a:ln w="9525">
            <a:noFill/>
            <a:miter lim="800000"/>
            <a:headEnd/>
            <a:tailEnd/>
          </a:ln>
        </p:spPr>
        <p:txBody>
          <a:bodyPr lIns="91429" tIns="45714" rIns="91429" bIns="45714">
            <a:spAutoFit/>
          </a:bodyPr>
          <a:lstStyle/>
          <a:p>
            <a:pPr algn="r"/>
            <a:r>
              <a:rPr lang="en-US" sz="1000">
                <a:solidFill>
                  <a:srgbClr val="BFBFBF"/>
                </a:solidFill>
                <a:latin typeface="Gill Sans MT" pitchFamily="34" charset="0"/>
                <a:cs typeface="Times New Roman" pitchFamily="18" charset="0"/>
              </a:rPr>
              <a:t>www.realestateconsulting.com</a:t>
            </a:r>
          </a:p>
        </p:txBody>
      </p:sp>
      <p:pic>
        <p:nvPicPr>
          <p:cNvPr id="6" name="Picture 11" descr="http://www.realestateconsulting.com/Images/JBRC_Logo.jpg"/>
          <p:cNvPicPr>
            <a:picLocks noChangeAspect="1" noChangeArrowheads="1"/>
          </p:cNvPicPr>
          <p:nvPr userDrawn="1"/>
        </p:nvPicPr>
        <p:blipFill>
          <a:blip r:embed="rId2" cstate="print"/>
          <a:srcRect/>
          <a:stretch>
            <a:fillRect/>
          </a:stretch>
        </p:blipFill>
        <p:spPr bwMode="auto">
          <a:xfrm>
            <a:off x="7319968" y="196852"/>
            <a:ext cx="1603375" cy="379413"/>
          </a:xfrm>
          <a:prstGeom prst="rect">
            <a:avLst/>
          </a:prstGeom>
          <a:noFill/>
          <a:ln w="9525">
            <a:noFill/>
            <a:miter lim="800000"/>
            <a:headEnd/>
            <a:tailEnd/>
          </a:ln>
        </p:spPr>
      </p:pic>
      <p:sp>
        <p:nvSpPr>
          <p:cNvPr id="10" name="Title 1"/>
          <p:cNvSpPr>
            <a:spLocks noGrp="1"/>
          </p:cNvSpPr>
          <p:nvPr>
            <p:ph type="ctrTitle"/>
          </p:nvPr>
        </p:nvSpPr>
        <p:spPr>
          <a:xfrm>
            <a:off x="179658" y="191655"/>
            <a:ext cx="7889927" cy="337071"/>
          </a:xfrm>
          <a:prstGeom prst="rect">
            <a:avLst/>
          </a:prstGeom>
        </p:spPr>
        <p:txBody>
          <a:bodyPr lIns="91429" tIns="45714" rIns="91429" bIns="45714"/>
          <a:lstStyle>
            <a:lvl1pPr algn="l">
              <a:defRPr sz="1600" cap="small" baseline="0">
                <a:solidFill>
                  <a:schemeClr val="bg1">
                    <a:lumMod val="85000"/>
                  </a:schemeClr>
                </a:solidFill>
                <a:latin typeface="Arial" pitchFamily="34" charset="0"/>
                <a:cs typeface="Times New Roman"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6867525" y="6599237"/>
            <a:ext cx="2133600" cy="258763"/>
          </a:xfrm>
          <a:prstGeom prst="rect">
            <a:avLst/>
          </a:prstGeom>
        </p:spPr>
        <p:txBody>
          <a:bodyPr lIns="91429" tIns="45714" rIns="91429" bIns="45714"/>
          <a:lstStyle>
            <a:lvl1pPr>
              <a:defRPr sz="1000">
                <a:solidFill>
                  <a:srgbClr val="95B3D7"/>
                </a:solidFill>
                <a:latin typeface="Arial" pitchFamily="34" charset="0"/>
              </a:defRPr>
            </a:lvl1pPr>
          </a:lstStyle>
          <a:p>
            <a:pPr>
              <a:defRPr/>
            </a:pPr>
            <a:fld id="{B5FDAACB-55AE-4227-8B53-A8CF25A9045E}" type="slidenum">
              <a:rPr lang="en-US" smtClean="0"/>
              <a:pPr>
                <a:defRPr/>
              </a:pPr>
              <a:t>‹#›</a:t>
            </a:fld>
            <a:endParaRPr lang="en-US" dirty="0"/>
          </a:p>
        </p:txBody>
      </p:sp>
    </p:spTree>
    <p:extLst>
      <p:ext uri="{BB962C8B-B14F-4D97-AF65-F5344CB8AC3E}">
        <p14:creationId xmlns:p14="http://schemas.microsoft.com/office/powerpoint/2010/main" val="225550855"/>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0387" y="-152400"/>
            <a:ext cx="9154387" cy="1219200"/>
          </a:xfrm>
          <a:prstGeom prst="rect">
            <a:avLst/>
          </a:prstGeom>
          <a:solidFill>
            <a:srgbClr val="00131C"/>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solidFill>
                <a:prstClr val="white"/>
              </a:solidFill>
            </a:endParaRPr>
          </a:p>
        </p:txBody>
      </p:sp>
      <p:pic>
        <p:nvPicPr>
          <p:cNvPr id="12" name="Picture 11" descr="mbs hwy Logo Outlines-01.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7010405" y="6400800"/>
            <a:ext cx="1920897" cy="355600"/>
          </a:xfrm>
          <a:prstGeom prst="rect">
            <a:avLst/>
          </a:prstGeom>
        </p:spPr>
      </p:pic>
      <p:sp>
        <p:nvSpPr>
          <p:cNvPr id="11" name="Text Placeholder 2"/>
          <p:cNvSpPr>
            <a:spLocks noGrp="1"/>
          </p:cNvSpPr>
          <p:nvPr>
            <p:ph type="body" idx="1"/>
          </p:nvPr>
        </p:nvSpPr>
        <p:spPr>
          <a:xfrm>
            <a:off x="457200" y="1524000"/>
            <a:ext cx="8229600" cy="4114800"/>
          </a:xfrm>
          <a:prstGeom prst="rect">
            <a:avLst/>
          </a:prstGeom>
        </p:spPr>
        <p:txBody>
          <a:bodyPr vert="horz" lIns="91429" tIns="45714" rIns="91429" bIns="457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p:cNvSpPr txBox="1">
            <a:spLocks/>
          </p:cNvSpPr>
          <p:nvPr/>
        </p:nvSpPr>
        <p:spPr>
          <a:xfrm>
            <a:off x="4152900" y="6400800"/>
            <a:ext cx="838200" cy="457200"/>
          </a:xfrm>
          <a:prstGeom prst="rect">
            <a:avLst/>
          </a:prstGeom>
        </p:spPr>
        <p:txBody>
          <a:bodyPr lIns="91429" tIns="45714" rIns="91429" bIns="45714"/>
          <a:lstStyle>
            <a:lvl1pPr marL="0" indent="0" algn="ctr" defTabSz="914400" rtl="0" eaLnBrk="1" latinLnBrk="0" hangingPunct="1">
              <a:spcBef>
                <a:spcPct val="20000"/>
              </a:spcBef>
              <a:buFont typeface="Arial" pitchFamily="34" charset="0"/>
              <a:buNone/>
              <a:defRPr sz="16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1FABFC4-AA78-4EB8-9087-3E5BAFADA99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5825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8" r:id="rId16"/>
    <p:sldLayoutId id="2147483737" r:id="rId17"/>
    <p:sldLayoutId id="2147483796" r:id="rId18"/>
  </p:sldLayoutIdLst>
  <p:transition spd="slow">
    <p:fade thruBlk="1"/>
  </p:transition>
  <p:hf hdr="0" ftr="0" dt="0"/>
  <p:txStyles>
    <p:titleStyle>
      <a:lvl1pPr algn="ctr" defTabSz="914293"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Arial" pitchFamily="34" charset="0"/>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1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9" tIns="45714" rIns="91429" bIns="45714"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267200"/>
          </a:xfrm>
          <a:prstGeom prst="rect">
            <a:avLst/>
          </a:prstGeom>
        </p:spPr>
        <p:txBody>
          <a:bodyPr vert="horz" lIns="91429" tIns="45714" rIns="91429" bIns="4571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p:nvSpPr>
        <p:spPr>
          <a:xfrm>
            <a:off x="0" y="5867400"/>
            <a:ext cx="9144000" cy="990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solidFill>
                <a:prstClr val="white"/>
              </a:solidFill>
            </a:endParaRPr>
          </a:p>
        </p:txBody>
      </p:sp>
      <p:pic>
        <p:nvPicPr>
          <p:cNvPr id="6" name="Picture 5" descr="mbs hwy Logo Outlines-01.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994126" y="6096000"/>
            <a:ext cx="3155759" cy="584200"/>
          </a:xfrm>
          <a:prstGeom prst="rect">
            <a:avLst/>
          </a:prstGeom>
        </p:spPr>
      </p:pic>
    </p:spTree>
    <p:extLst>
      <p:ext uri="{BB962C8B-B14F-4D97-AF65-F5344CB8AC3E}">
        <p14:creationId xmlns:p14="http://schemas.microsoft.com/office/powerpoint/2010/main" val="82181067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slow">
    <p:fade thruBlk="1"/>
  </p:transition>
  <p:txStyles>
    <p:titleStyle>
      <a:lvl1pPr algn="ctr" defTabSz="457146" rtl="0" eaLnBrk="1" latinLnBrk="0" hangingPunct="1">
        <a:spcBef>
          <a:spcPct val="0"/>
        </a:spcBef>
        <a:buNone/>
        <a:defRPr sz="4400" kern="1200">
          <a:solidFill>
            <a:srgbClr val="92CFD7"/>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bg1">
              <a:lumMod val="85000"/>
            </a:schemeClr>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bg1">
              <a:lumMod val="85000"/>
            </a:schemeClr>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bg1">
              <a:lumMod val="85000"/>
            </a:schemeClr>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bg1">
              <a:lumMod val="85000"/>
            </a:schemeClr>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bg1">
              <a:lumMod val="85000"/>
            </a:schemeClr>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31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p:nvSpPr>
        <p:spPr>
          <a:xfrm>
            <a:off x="0" y="5867400"/>
            <a:ext cx="9144000" cy="990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6" name="Picture 5" descr="mbs hwy Logo Outlines-01.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994121" y="6096000"/>
            <a:ext cx="3155759" cy="584200"/>
          </a:xfrm>
          <a:prstGeom prst="rect">
            <a:avLst/>
          </a:prstGeom>
        </p:spPr>
      </p:pic>
    </p:spTree>
    <p:extLst>
      <p:ext uri="{BB962C8B-B14F-4D97-AF65-F5344CB8AC3E}">
        <p14:creationId xmlns:p14="http://schemas.microsoft.com/office/powerpoint/2010/main" val="12694498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thruBlk="1"/>
  </p:transition>
  <p:txStyles>
    <p:titleStyle>
      <a:lvl1pPr algn="ctr" defTabSz="457200" rtl="0" eaLnBrk="1" latinLnBrk="0" hangingPunct="1">
        <a:spcBef>
          <a:spcPct val="0"/>
        </a:spcBef>
        <a:buNone/>
        <a:defRPr sz="4400" kern="1200">
          <a:solidFill>
            <a:srgbClr val="92CFD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lumMod val="8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8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lumMod val="8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4.jp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jpg"/><Relationship Id="rId11" Type="http://schemas.openxmlformats.org/officeDocument/2006/relationships/image" Target="../media/image23.jpg"/><Relationship Id="rId5" Type="http://schemas.openxmlformats.org/officeDocument/2006/relationships/image" Target="../media/image13.jpg"/><Relationship Id="rId10" Type="http://schemas.openxmlformats.org/officeDocument/2006/relationships/image" Target="../media/image22.jpg"/><Relationship Id="rId4" Type="http://schemas.openxmlformats.org/officeDocument/2006/relationships/image" Target="../media/image12.jpg"/><Relationship Id="rId9"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200"/>
            <a:ext cx="9144000" cy="1066800"/>
          </a:xfrm>
          <a:prstGeom prst="rect">
            <a:avLst/>
          </a:prstGeom>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i="1" dirty="0">
                <a:solidFill>
                  <a:srgbClr val="FFC000"/>
                </a:solidFill>
                <a:cs typeface="Arial" panose="020B0604020202020204" pitchFamily="34" charset="0"/>
              </a:rPr>
              <a:t>2017 Forecast</a:t>
            </a:r>
            <a:endParaRPr lang="en-US" b="1" dirty="0">
              <a:solidFill>
                <a:prstClr val="white"/>
              </a:solidFill>
              <a:effectLst>
                <a:outerShdw blurRad="38100" dist="38100" dir="2700000" algn="tl">
                  <a:srgbClr val="000000">
                    <a:alpha val="43137"/>
                  </a:srgbClr>
                </a:outerShdw>
              </a:effectLst>
              <a:cs typeface="Arial" pitchFamily="34" charset="0"/>
            </a:endParaRPr>
          </a:p>
        </p:txBody>
      </p:sp>
      <p:sp>
        <p:nvSpPr>
          <p:cNvPr id="5" name="Subtitle 2"/>
          <p:cNvSpPr txBox="1">
            <a:spLocks/>
          </p:cNvSpPr>
          <p:nvPr/>
        </p:nvSpPr>
        <p:spPr>
          <a:xfrm>
            <a:off x="0" y="6115474"/>
            <a:ext cx="9144000" cy="742526"/>
          </a:xfrm>
          <a:prstGeom prst="rect">
            <a:avLst/>
          </a:prstGeom>
          <a:solidFill>
            <a:srgbClr val="000610"/>
          </a:solidFill>
        </p:spPr>
        <p:txBody>
          <a:bodyPr vert="horz" lIns="91429" tIns="45714" rIns="91429" bIns="45714" rtlCol="0">
            <a:normAutofit/>
          </a:bodyPr>
          <a:lstStyle>
            <a:lvl1pPr marL="0" indent="0" algn="ctr" defTabSz="457146"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146" indent="0" algn="ctr" defTabSz="457146"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3" indent="0" algn="ctr" defTabSz="457146"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0"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86"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33"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79"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26"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72" indent="0" algn="ctr" defTabSz="457146"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i="1" dirty="0">
                <a:solidFill>
                  <a:sysClr val="window" lastClr="FFFFFF"/>
                </a:solidFill>
                <a:cs typeface="Arial" panose="020B0604020202020204" pitchFamily="34" charset="0"/>
              </a:rPr>
              <a:t>Presented By</a:t>
            </a:r>
            <a:r>
              <a:rPr lang="en-US" dirty="0">
                <a:solidFill>
                  <a:sysClr val="window" lastClr="FFFFFF"/>
                </a:solidFill>
                <a:cs typeface="Arial" panose="020B0604020202020204" pitchFamily="34" charset="0"/>
              </a:rPr>
              <a:t> </a:t>
            </a:r>
            <a:r>
              <a:rPr lang="en-US" b="1" i="1" dirty="0" smtClean="0">
                <a:solidFill>
                  <a:srgbClr val="F2B800"/>
                </a:solidFill>
                <a:cs typeface="Arial" panose="020B0604020202020204" pitchFamily="34" charset="0"/>
              </a:rPr>
              <a:t>Doug Haldeman</a:t>
            </a:r>
            <a:endParaRPr lang="en-US" b="1" i="1" dirty="0">
              <a:solidFill>
                <a:srgbClr val="F2B800"/>
              </a:solidFill>
              <a:cs typeface="Arial" panose="020B0604020202020204"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14" r="4109"/>
          <a:stretch/>
        </p:blipFill>
        <p:spPr bwMode="auto">
          <a:xfrm>
            <a:off x="0" y="990175"/>
            <a:ext cx="9144000" cy="5125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743200" y="1219200"/>
            <a:ext cx="4038600" cy="3657600"/>
          </a:xfrm>
          <a:prstGeom prst="ellipse">
            <a:avLst/>
          </a:prstGeom>
          <a:solidFill>
            <a:schemeClr val="bg1"/>
          </a:solidFill>
          <a:ln>
            <a:solidFill>
              <a:schemeClr val="bg1"/>
            </a:solidFill>
          </a:ln>
          <a:effectLst>
            <a:outerShdw blurRad="50800" dist="38100" dir="2700000" algn="tl" rotWithShape="0">
              <a:prstClr val="black">
                <a:alpha val="40000"/>
              </a:prstClr>
            </a:outerShd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C:\Users\DANHAB~1\AppData\Local\Temp\SNAGHTML6649737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56773">
            <a:off x="2697450" y="2503390"/>
            <a:ext cx="1878416" cy="185117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DANHAB~1\AppData\Local\Temp\SNAGHTML66592057.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5006"/>
          <a:stretch/>
        </p:blipFill>
        <p:spPr bwMode="auto">
          <a:xfrm>
            <a:off x="3962400" y="1600200"/>
            <a:ext cx="2286000" cy="302091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3" name="Picture 5" descr="C:\Users\DANHAB~1\AppData\Local\Temp\SNAGHTML6641ec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2579" y="3236771"/>
            <a:ext cx="1792421" cy="1640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DANHAB~1\AppData\Local\Temp\SNAGHTML6645b2a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132" y="1370555"/>
            <a:ext cx="1771035" cy="16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27449"/>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2057400"/>
            <a:ext cx="8229600" cy="4525963"/>
          </a:xfrm>
        </p:spPr>
        <p:txBody>
          <a:bodyPr/>
          <a:lstStyle/>
          <a:p>
            <a:pPr marL="0" indent="0">
              <a:buNone/>
            </a:pPr>
            <a:r>
              <a:rPr lang="en-US" dirty="0"/>
              <a:t>We hope that the prediction for you is health, happiness, and a year filled with prosperity and lots of laughter.</a:t>
            </a:r>
          </a:p>
        </p:txBody>
      </p:sp>
      <p:sp>
        <p:nvSpPr>
          <p:cNvPr id="4" name="Rectangle 3"/>
          <p:cNvSpPr/>
          <p:nvPr/>
        </p:nvSpPr>
        <p:spPr>
          <a:xfrm>
            <a:off x="7010400" y="624840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334565"/>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Predictions</a:t>
            </a:r>
          </a:p>
        </p:txBody>
      </p:sp>
      <p:sp>
        <p:nvSpPr>
          <p:cNvPr id="4" name="TextBox 3"/>
          <p:cNvSpPr txBox="1"/>
          <p:nvPr/>
        </p:nvSpPr>
        <p:spPr>
          <a:xfrm>
            <a:off x="752475" y="1295400"/>
            <a:ext cx="8077200" cy="452431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Forecasted the 10-year Treasury Note Yield would drop below 2% - The 10-year began the year at 2.245%, and then dropped to 1.325% on July 6</a:t>
            </a:r>
            <a:r>
              <a:rPr lang="en-US" baseline="30000" dirty="0"/>
              <a:t>th</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Forecasted home price appreciation would be 5% - 6% - Actual was up 6.2%.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Forecasted Stocks, as measured by the S&amp;P 500, would decline by 300 points - Stocks did decline by 200 points in February from the start of the year, but then did rally into the end of the year due to optimism from the Trump Election.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Forecasted that the Fed would hike only once, while everyone else was forecasting 4 rate hikes.  Our forecast of just 1 hike was right on target.</a:t>
            </a:r>
          </a:p>
          <a:p>
            <a:endParaRPr lang="en-US" dirty="0"/>
          </a:p>
        </p:txBody>
      </p:sp>
      <p:sp>
        <p:nvSpPr>
          <p:cNvPr id="3" name="Rectangle 2"/>
          <p:cNvSpPr/>
          <p:nvPr/>
        </p:nvSpPr>
        <p:spPr>
          <a:xfrm>
            <a:off x="7010400" y="624840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99473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Dynamics</a:t>
            </a:r>
          </a:p>
        </p:txBody>
      </p:sp>
      <p:sp>
        <p:nvSpPr>
          <p:cNvPr id="4" name="TextBox 3"/>
          <p:cNvSpPr txBox="1"/>
          <p:nvPr/>
        </p:nvSpPr>
        <p:spPr>
          <a:xfrm>
            <a:off x="685800" y="1600200"/>
            <a:ext cx="8077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Trump Administration</a:t>
            </a:r>
          </a:p>
          <a:p>
            <a:endParaRPr lang="en-US" dirty="0"/>
          </a:p>
          <a:p>
            <a:pPr marL="285750" indent="-285750">
              <a:buFont typeface="Arial" panose="020B0604020202020204" pitchFamily="34" charset="0"/>
              <a:buChar char="•"/>
            </a:pPr>
            <a:r>
              <a:rPr lang="en-US" dirty="0"/>
              <a:t>Inflation pressures remain very tame, but may start to heat 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Home inventory levels remain very low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Modestly higher Rates – Refinances starting to slow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 Manufacturing sector is still lackluster</a:t>
            </a:r>
          </a:p>
          <a:p>
            <a:endParaRPr lang="en-US" dirty="0"/>
          </a:p>
          <a:p>
            <a:pPr marL="285750" indent="-285750">
              <a:buFont typeface="Arial" panose="020B0604020202020204" pitchFamily="34" charset="0"/>
              <a:buChar char="•"/>
            </a:pPr>
            <a:r>
              <a:rPr lang="en-US" dirty="0"/>
              <a:t>The Fed is indicating three rate hikes</a:t>
            </a:r>
          </a:p>
          <a:p>
            <a:pPr marL="742950" lvl="1" indent="-285750">
              <a:buFont typeface="Courier New" panose="02070309020205020404" pitchFamily="49" charset="0"/>
              <a:buChar char="o"/>
            </a:pPr>
            <a:endParaRPr lang="en-US" dirty="0"/>
          </a:p>
          <a:p>
            <a:endParaRPr lang="en-US" dirty="0"/>
          </a:p>
        </p:txBody>
      </p:sp>
      <p:sp>
        <p:nvSpPr>
          <p:cNvPr id="5" name="Rectangle 4"/>
          <p:cNvSpPr/>
          <p:nvPr/>
        </p:nvSpPr>
        <p:spPr>
          <a:xfrm>
            <a:off x="7010400" y="624840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81904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2.hubspot.net/hub/293871/file-345708052-jpg/images/bigstock-stock-market-trading-435261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437979"/>
            <a:ext cx="5439508" cy="24200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700" y="152400"/>
            <a:ext cx="9131300" cy="1066800"/>
          </a:xfrm>
        </p:spPr>
        <p:txBody>
          <a:bodyPr/>
          <a:lstStyle/>
          <a:p>
            <a:r>
              <a:rPr lang="en-US" dirty="0"/>
              <a:t>Stocks</a:t>
            </a:r>
          </a:p>
        </p:txBody>
      </p:sp>
      <p:sp>
        <p:nvSpPr>
          <p:cNvPr id="3" name="Content Placeholder 2"/>
          <p:cNvSpPr>
            <a:spLocks noGrp="1"/>
          </p:cNvSpPr>
          <p:nvPr>
            <p:ph idx="1"/>
          </p:nvPr>
        </p:nvSpPr>
        <p:spPr>
          <a:xfrm>
            <a:off x="457200" y="1371600"/>
            <a:ext cx="8229600" cy="4525963"/>
          </a:xfrm>
        </p:spPr>
        <p:txBody>
          <a:bodyPr>
            <a:normAutofit/>
          </a:bodyPr>
          <a:lstStyle/>
          <a:p>
            <a:r>
              <a:rPr lang="en-US" sz="1800" dirty="0"/>
              <a:t>Stocks appear toppy and a bit vulnerable.  We are entering the new year with extremely high investor optimism.  This is often a dangerous sign.</a:t>
            </a:r>
          </a:p>
          <a:p>
            <a:endParaRPr lang="en-US" sz="1800" dirty="0"/>
          </a:p>
          <a:p>
            <a:r>
              <a:rPr lang="en-US" sz="1800" b="1" u="sng" dirty="0"/>
              <a:t>Prediction:</a:t>
            </a:r>
            <a:r>
              <a:rPr lang="en-US" sz="1800" dirty="0"/>
              <a:t> We feel there could be a potential for a Stock market correction.  While 20,000 on the Dow seems inevitable, there could be a pullback after breaking through it.</a:t>
            </a:r>
          </a:p>
          <a:p>
            <a:pPr lvl="1"/>
            <a:r>
              <a:rPr lang="en-US" sz="1400" dirty="0"/>
              <a:t>When the Dow broke above 1,000, Stocks pulled back shortly thereafter and it took 10 years to break above it again</a:t>
            </a:r>
          </a:p>
          <a:p>
            <a:pPr lvl="1"/>
            <a:r>
              <a:rPr lang="en-US" sz="1400" dirty="0"/>
              <a:t>When the Dow broke above 10,000, Stocks pulled back shortly thereafter and it took 9 years to break above it again.</a:t>
            </a:r>
          </a:p>
          <a:p>
            <a:pPr lvl="1"/>
            <a:r>
              <a:rPr lang="en-US" sz="1400" dirty="0"/>
              <a:t>We are not saying this will happen again, but often times these milestone levels are tough ceilings.</a:t>
            </a:r>
          </a:p>
          <a:p>
            <a:endParaRPr lang="en-US" sz="1800" dirty="0"/>
          </a:p>
        </p:txBody>
      </p:sp>
      <p:sp>
        <p:nvSpPr>
          <p:cNvPr id="5" name="Rectangle 4"/>
          <p:cNvSpPr/>
          <p:nvPr/>
        </p:nvSpPr>
        <p:spPr>
          <a:xfrm>
            <a:off x="7010400" y="624840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0433980"/>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200"/>
            <a:ext cx="9144000" cy="1066800"/>
          </a:xfrm>
          <a:prstGeom prst="rect">
            <a:avLst/>
          </a:prstGeom>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293"/>
            <a:r>
              <a:rPr lang="en-US" sz="3600" b="1" dirty="0">
                <a:solidFill>
                  <a:prstClr val="white"/>
                </a:solidFill>
                <a:effectLst>
                  <a:outerShdw blurRad="38100" dist="38100" dir="2700000" algn="tl">
                    <a:srgbClr val="000000">
                      <a:alpha val="43137"/>
                    </a:srgbClr>
                  </a:outerShdw>
                </a:effectLst>
                <a:cs typeface="Arial" pitchFamily="34" charset="0"/>
              </a:rPr>
              <a:t>Changing of the Guard</a:t>
            </a:r>
          </a:p>
        </p:txBody>
      </p:sp>
      <p:sp>
        <p:nvSpPr>
          <p:cNvPr id="2" name="TextBox 1"/>
          <p:cNvSpPr txBox="1"/>
          <p:nvPr/>
        </p:nvSpPr>
        <p:spPr>
          <a:xfrm>
            <a:off x="762000" y="1295400"/>
            <a:ext cx="7620000" cy="461665"/>
          </a:xfrm>
          <a:prstGeom prst="rect">
            <a:avLst/>
          </a:prstGeom>
          <a:noFill/>
        </p:spPr>
        <p:txBody>
          <a:bodyPr wrap="square" rtlCol="0">
            <a:spAutoFit/>
          </a:bodyPr>
          <a:lstStyle/>
          <a:p>
            <a:pPr algn="ctr"/>
            <a:r>
              <a:rPr lang="en-US" sz="2400" b="1" dirty="0">
                <a:solidFill>
                  <a:prstClr val="black"/>
                </a:solidFill>
              </a:rPr>
              <a:t>The Fed </a:t>
            </a:r>
            <a:r>
              <a:rPr lang="en-US" sz="2400" b="1" i="1" dirty="0">
                <a:solidFill>
                  <a:prstClr val="black"/>
                </a:solidFill>
              </a:rPr>
              <a:t>Dove Hawk</a:t>
            </a:r>
            <a:r>
              <a:rPr lang="en-US" sz="2400" b="1" dirty="0">
                <a:solidFill>
                  <a:prstClr val="black"/>
                </a:solidFill>
              </a:rPr>
              <a:t> Scale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154" y="5294494"/>
            <a:ext cx="1872105" cy="152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 y="1981200"/>
            <a:ext cx="9136380" cy="400110"/>
          </a:xfrm>
          <a:prstGeom prst="rect">
            <a:avLst/>
          </a:prstGeom>
          <a:noFill/>
        </p:spPr>
        <p:txBody>
          <a:bodyPr wrap="square" rtlCol="0">
            <a:spAutoFit/>
          </a:bodyPr>
          <a:lstStyle/>
          <a:p>
            <a:r>
              <a:rPr lang="en-US" sz="2000" b="1" dirty="0">
                <a:solidFill>
                  <a:srgbClr val="1F497D">
                    <a:lumMod val="60000"/>
                    <a:lumOff val="40000"/>
                  </a:srgbClr>
                </a:solidFill>
              </a:rPr>
              <a:t>	Dove</a:t>
            </a:r>
            <a:r>
              <a:rPr lang="en-US" sz="2000" dirty="0">
                <a:solidFill>
                  <a:prstClr val="black"/>
                </a:solidFill>
              </a:rPr>
              <a:t>			</a:t>
            </a:r>
            <a:r>
              <a:rPr lang="en-US" sz="2000" b="1" dirty="0">
                <a:solidFill>
                  <a:prstClr val="black">
                    <a:lumMod val="50000"/>
                    <a:lumOff val="50000"/>
                  </a:prstClr>
                </a:solidFill>
              </a:rPr>
              <a:t>Centrist	</a:t>
            </a:r>
            <a:r>
              <a:rPr lang="en-US" sz="2000" dirty="0">
                <a:solidFill>
                  <a:prstClr val="black"/>
                </a:solidFill>
              </a:rPr>
              <a:t>		</a:t>
            </a:r>
            <a:r>
              <a:rPr lang="en-US" sz="2000" b="1" dirty="0">
                <a:solidFill>
                  <a:srgbClr val="FF0000"/>
                </a:solidFill>
              </a:rPr>
              <a:t>Hawk</a:t>
            </a:r>
          </a:p>
        </p:txBody>
      </p:sp>
      <p:cxnSp>
        <p:nvCxnSpPr>
          <p:cNvPr id="10" name="Straight Connector 9"/>
          <p:cNvCxnSpPr/>
          <p:nvPr/>
        </p:nvCxnSpPr>
        <p:spPr>
          <a:xfrm>
            <a:off x="609600" y="2381310"/>
            <a:ext cx="8001000" cy="0"/>
          </a:xfrm>
          <a:prstGeom prst="line">
            <a:avLst/>
          </a:prstGeom>
          <a:ln w="381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5666" y="2665989"/>
            <a:ext cx="845672" cy="7931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6733" y="3992684"/>
            <a:ext cx="1003538" cy="9412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5046" y="2564476"/>
            <a:ext cx="953907" cy="89465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186871" y="2616948"/>
            <a:ext cx="950248" cy="89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00399" y="4075977"/>
            <a:ext cx="923191" cy="865849"/>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85046" y="4016406"/>
            <a:ext cx="955038" cy="895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05600" y="1233844"/>
            <a:ext cx="1752600" cy="584775"/>
          </a:xfrm>
          <a:prstGeom prst="rect">
            <a:avLst/>
          </a:prstGeom>
          <a:noFill/>
        </p:spPr>
        <p:txBody>
          <a:bodyPr wrap="square" rtlCol="0">
            <a:spAutoFit/>
          </a:bodyPr>
          <a:lstStyle/>
          <a:p>
            <a:pPr algn="ctr"/>
            <a:r>
              <a:rPr lang="en-US" sz="3200" b="1" dirty="0">
                <a:solidFill>
                  <a:srgbClr val="FFC000"/>
                </a:solidFill>
              </a:rPr>
              <a:t>2016</a:t>
            </a:r>
          </a:p>
        </p:txBody>
      </p:sp>
      <p:sp>
        <p:nvSpPr>
          <p:cNvPr id="23" name="TextBox 22"/>
          <p:cNvSpPr txBox="1"/>
          <p:nvPr/>
        </p:nvSpPr>
        <p:spPr>
          <a:xfrm>
            <a:off x="4692904" y="1981200"/>
            <a:ext cx="537409" cy="400110"/>
          </a:xfrm>
          <a:prstGeom prst="rect">
            <a:avLst/>
          </a:prstGeom>
          <a:noFill/>
        </p:spPr>
        <p:txBody>
          <a:bodyPr wrap="square" rtlCol="0">
            <a:spAutoFit/>
          </a:bodyPr>
          <a:lstStyle/>
          <a:p>
            <a:r>
              <a:rPr lang="en-US" sz="2000" b="1" dirty="0">
                <a:solidFill>
                  <a:srgbClr val="FFC000"/>
                </a:solidFill>
              </a:rPr>
              <a:t>(2)</a:t>
            </a:r>
            <a:endParaRPr lang="en-US" b="1" dirty="0">
              <a:solidFill>
                <a:srgbClr val="FFC000"/>
              </a:solidFill>
            </a:endParaRPr>
          </a:p>
        </p:txBody>
      </p:sp>
      <p:pic>
        <p:nvPicPr>
          <p:cNvPr id="25" name="Picture 18"/>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85046" y="5385576"/>
            <a:ext cx="966338" cy="90631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601931" y="1951226"/>
            <a:ext cx="537409" cy="400110"/>
          </a:xfrm>
          <a:prstGeom prst="rect">
            <a:avLst/>
          </a:prstGeom>
          <a:noFill/>
        </p:spPr>
        <p:txBody>
          <a:bodyPr wrap="square" rtlCol="0">
            <a:spAutoFit/>
          </a:bodyPr>
          <a:lstStyle/>
          <a:p>
            <a:r>
              <a:rPr lang="en-US" sz="2000" b="1" dirty="0">
                <a:solidFill>
                  <a:srgbClr val="FFC000"/>
                </a:solidFill>
              </a:rPr>
              <a:t>(5)</a:t>
            </a:r>
            <a:endParaRPr lang="en-US" b="1" dirty="0">
              <a:solidFill>
                <a:srgbClr val="FFC000"/>
              </a:solidFill>
            </a:endParaRPr>
          </a:p>
        </p:txBody>
      </p:sp>
      <p:pic>
        <p:nvPicPr>
          <p:cNvPr id="31" name="Picture 27"/>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042783" y="2588373"/>
            <a:ext cx="1025304" cy="9616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486476" y="2588374"/>
            <a:ext cx="1035985" cy="9716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1"/>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175471" y="4075977"/>
            <a:ext cx="906585" cy="8502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84646" y="1996589"/>
            <a:ext cx="466794" cy="369332"/>
          </a:xfrm>
          <a:prstGeom prst="rect">
            <a:avLst/>
          </a:prstGeom>
        </p:spPr>
        <p:txBody>
          <a:bodyPr wrap="none">
            <a:spAutoFit/>
          </a:bodyPr>
          <a:lstStyle/>
          <a:p>
            <a:r>
              <a:rPr lang="en-US" b="1" dirty="0">
                <a:solidFill>
                  <a:srgbClr val="FFC000"/>
                </a:solidFill>
              </a:rPr>
              <a:t>(3)</a:t>
            </a:r>
          </a:p>
        </p:txBody>
      </p:sp>
      <p:sp>
        <p:nvSpPr>
          <p:cNvPr id="22" name="TextBox 21"/>
          <p:cNvSpPr txBox="1"/>
          <p:nvPr/>
        </p:nvSpPr>
        <p:spPr>
          <a:xfrm>
            <a:off x="285046" y="4916195"/>
            <a:ext cx="1007006" cy="400110"/>
          </a:xfrm>
          <a:prstGeom prst="rect">
            <a:avLst/>
          </a:prstGeom>
          <a:noFill/>
        </p:spPr>
        <p:txBody>
          <a:bodyPr wrap="none" rtlCol="0">
            <a:spAutoFit/>
          </a:bodyPr>
          <a:lstStyle/>
          <a:p>
            <a:pPr algn="ctr"/>
            <a:r>
              <a:rPr lang="en-US" sz="1000" dirty="0">
                <a:latin typeface="Libre Franklin" panose="00000500000000000000" pitchFamily="2" charset="0"/>
              </a:rPr>
              <a:t>Fed Governor</a:t>
            </a:r>
          </a:p>
          <a:p>
            <a:pPr algn="ctr"/>
            <a:r>
              <a:rPr lang="en-US" sz="1000" dirty="0">
                <a:latin typeface="Libre Franklin" panose="00000500000000000000" pitchFamily="2" charset="0"/>
              </a:rPr>
              <a:t>Daniel </a:t>
            </a:r>
            <a:r>
              <a:rPr lang="en-US" sz="1000" dirty="0" err="1">
                <a:latin typeface="Libre Franklin" panose="00000500000000000000" pitchFamily="2" charset="0"/>
              </a:rPr>
              <a:t>Tarullo</a:t>
            </a:r>
            <a:endParaRPr lang="en-US" sz="1000" dirty="0">
              <a:latin typeface="Libre Franklin" panose="00000500000000000000" pitchFamily="2" charset="0"/>
            </a:endParaRPr>
          </a:p>
        </p:txBody>
      </p:sp>
      <p:sp>
        <p:nvSpPr>
          <p:cNvPr id="24" name="TextBox 23"/>
          <p:cNvSpPr txBox="1"/>
          <p:nvPr/>
        </p:nvSpPr>
        <p:spPr>
          <a:xfrm>
            <a:off x="169494" y="3459134"/>
            <a:ext cx="1234633" cy="400110"/>
          </a:xfrm>
          <a:prstGeom prst="rect">
            <a:avLst/>
          </a:prstGeom>
          <a:noFill/>
        </p:spPr>
        <p:txBody>
          <a:bodyPr wrap="none" rtlCol="0">
            <a:spAutoFit/>
          </a:bodyPr>
          <a:lstStyle/>
          <a:p>
            <a:pPr algn="ctr"/>
            <a:r>
              <a:rPr lang="en-US" sz="1000" dirty="0">
                <a:latin typeface="Libre Franklin" panose="00000500000000000000" pitchFamily="2" charset="0"/>
              </a:rPr>
              <a:t>NY Fed President</a:t>
            </a:r>
          </a:p>
          <a:p>
            <a:pPr algn="ctr"/>
            <a:r>
              <a:rPr lang="en-US" sz="1000" dirty="0">
                <a:latin typeface="Libre Franklin" panose="00000500000000000000" pitchFamily="2" charset="0"/>
              </a:rPr>
              <a:t>William Dudley</a:t>
            </a:r>
          </a:p>
        </p:txBody>
      </p:sp>
      <p:sp>
        <p:nvSpPr>
          <p:cNvPr id="27" name="TextBox 26"/>
          <p:cNvSpPr txBox="1"/>
          <p:nvPr/>
        </p:nvSpPr>
        <p:spPr>
          <a:xfrm>
            <a:off x="1578030" y="3452091"/>
            <a:ext cx="904415" cy="400110"/>
          </a:xfrm>
          <a:prstGeom prst="rect">
            <a:avLst/>
          </a:prstGeom>
          <a:noFill/>
        </p:spPr>
        <p:txBody>
          <a:bodyPr wrap="none" rtlCol="0">
            <a:spAutoFit/>
          </a:bodyPr>
          <a:lstStyle/>
          <a:p>
            <a:pPr algn="ctr"/>
            <a:r>
              <a:rPr lang="en-US" sz="1000" dirty="0">
                <a:latin typeface="Libre Franklin" panose="00000500000000000000" pitchFamily="2" charset="0"/>
              </a:rPr>
              <a:t>Fed Chair</a:t>
            </a:r>
          </a:p>
          <a:p>
            <a:pPr algn="ctr"/>
            <a:r>
              <a:rPr lang="en-US" sz="1000" dirty="0">
                <a:latin typeface="Libre Franklin" panose="00000500000000000000" pitchFamily="2" charset="0"/>
              </a:rPr>
              <a:t>Janet Yellen</a:t>
            </a:r>
          </a:p>
        </p:txBody>
      </p:sp>
      <p:sp>
        <p:nvSpPr>
          <p:cNvPr id="28" name="TextBox 27"/>
          <p:cNvSpPr txBox="1"/>
          <p:nvPr/>
        </p:nvSpPr>
        <p:spPr>
          <a:xfrm>
            <a:off x="1526737" y="4933890"/>
            <a:ext cx="1007006" cy="553998"/>
          </a:xfrm>
          <a:prstGeom prst="rect">
            <a:avLst/>
          </a:prstGeom>
          <a:noFill/>
        </p:spPr>
        <p:txBody>
          <a:bodyPr wrap="none" rtlCol="0">
            <a:spAutoFit/>
          </a:bodyPr>
          <a:lstStyle/>
          <a:p>
            <a:pPr algn="ctr"/>
            <a:r>
              <a:rPr lang="en-US" sz="1000" dirty="0">
                <a:latin typeface="Libre Franklin" panose="00000500000000000000" pitchFamily="2" charset="0"/>
              </a:rPr>
              <a:t>Fed Governor</a:t>
            </a:r>
          </a:p>
          <a:p>
            <a:pPr algn="ctr"/>
            <a:r>
              <a:rPr lang="en-US" sz="1000" dirty="0" err="1">
                <a:latin typeface="Libre Franklin" panose="00000500000000000000" pitchFamily="2" charset="0"/>
              </a:rPr>
              <a:t>Lael</a:t>
            </a:r>
            <a:r>
              <a:rPr lang="en-US" sz="1000" dirty="0">
                <a:latin typeface="Libre Franklin" panose="00000500000000000000" pitchFamily="2" charset="0"/>
              </a:rPr>
              <a:t> </a:t>
            </a:r>
            <a:r>
              <a:rPr lang="en-US" sz="1000" dirty="0" err="1">
                <a:latin typeface="Libre Franklin" panose="00000500000000000000" pitchFamily="2" charset="0"/>
              </a:rPr>
              <a:t>Brainard</a:t>
            </a:r>
            <a:endParaRPr lang="en-US" sz="1000" dirty="0">
              <a:latin typeface="Libre Franklin" panose="00000500000000000000" pitchFamily="2" charset="0"/>
            </a:endParaRPr>
          </a:p>
          <a:p>
            <a:pPr algn="ctr"/>
            <a:endParaRPr lang="en-US" sz="1000" dirty="0">
              <a:latin typeface="Libre Franklin" panose="00000500000000000000" pitchFamily="2" charset="0"/>
            </a:endParaRPr>
          </a:p>
        </p:txBody>
      </p:sp>
      <p:sp>
        <p:nvSpPr>
          <p:cNvPr id="29" name="TextBox 28"/>
          <p:cNvSpPr txBox="1"/>
          <p:nvPr/>
        </p:nvSpPr>
        <p:spPr>
          <a:xfrm>
            <a:off x="25869" y="6305490"/>
            <a:ext cx="1484702" cy="400110"/>
          </a:xfrm>
          <a:prstGeom prst="rect">
            <a:avLst/>
          </a:prstGeom>
          <a:noFill/>
        </p:spPr>
        <p:txBody>
          <a:bodyPr wrap="none" rtlCol="0">
            <a:spAutoFit/>
          </a:bodyPr>
          <a:lstStyle/>
          <a:p>
            <a:pPr algn="ctr"/>
            <a:r>
              <a:rPr lang="en-US" sz="1000" dirty="0">
                <a:latin typeface="Libre Franklin" panose="00000500000000000000" pitchFamily="2" charset="0"/>
              </a:rPr>
              <a:t>Boston Fed President</a:t>
            </a:r>
          </a:p>
          <a:p>
            <a:pPr algn="ctr"/>
            <a:r>
              <a:rPr lang="en-US" sz="1000" dirty="0">
                <a:latin typeface="Libre Franklin" panose="00000500000000000000" pitchFamily="2" charset="0"/>
              </a:rPr>
              <a:t>Eric </a:t>
            </a:r>
            <a:r>
              <a:rPr lang="en-US" sz="1000" dirty="0" err="1">
                <a:latin typeface="Libre Franklin" panose="00000500000000000000" pitchFamily="2" charset="0"/>
              </a:rPr>
              <a:t>Rosengren</a:t>
            </a:r>
            <a:endParaRPr lang="en-US" sz="1000" dirty="0">
              <a:latin typeface="Libre Franklin" panose="00000500000000000000" pitchFamily="2" charset="0"/>
            </a:endParaRPr>
          </a:p>
        </p:txBody>
      </p:sp>
      <p:sp>
        <p:nvSpPr>
          <p:cNvPr id="30" name="TextBox 29"/>
          <p:cNvSpPr txBox="1"/>
          <p:nvPr/>
        </p:nvSpPr>
        <p:spPr>
          <a:xfrm>
            <a:off x="3153113" y="3508174"/>
            <a:ext cx="1101584" cy="400110"/>
          </a:xfrm>
          <a:prstGeom prst="rect">
            <a:avLst/>
          </a:prstGeom>
          <a:noFill/>
        </p:spPr>
        <p:txBody>
          <a:bodyPr wrap="none" rtlCol="0">
            <a:spAutoFit/>
          </a:bodyPr>
          <a:lstStyle/>
          <a:p>
            <a:pPr algn="ctr"/>
            <a:r>
              <a:rPr lang="en-US" sz="1000" dirty="0">
                <a:latin typeface="Libre Franklin" panose="00000500000000000000" pitchFamily="2" charset="0"/>
              </a:rPr>
              <a:t>Vice Chair</a:t>
            </a:r>
          </a:p>
          <a:p>
            <a:pPr algn="ctr"/>
            <a:r>
              <a:rPr lang="en-US" sz="1000" dirty="0">
                <a:latin typeface="Libre Franklin" panose="00000500000000000000" pitchFamily="2" charset="0"/>
              </a:rPr>
              <a:t>Stanley Fischer</a:t>
            </a:r>
          </a:p>
        </p:txBody>
      </p:sp>
      <p:sp>
        <p:nvSpPr>
          <p:cNvPr id="34" name="TextBox 33"/>
          <p:cNvSpPr txBox="1"/>
          <p:nvPr/>
        </p:nvSpPr>
        <p:spPr>
          <a:xfrm>
            <a:off x="3124945" y="4933890"/>
            <a:ext cx="1056700" cy="400110"/>
          </a:xfrm>
          <a:prstGeom prst="rect">
            <a:avLst/>
          </a:prstGeom>
          <a:noFill/>
        </p:spPr>
        <p:txBody>
          <a:bodyPr wrap="none" rtlCol="0">
            <a:spAutoFit/>
          </a:bodyPr>
          <a:lstStyle/>
          <a:p>
            <a:pPr algn="ctr"/>
            <a:r>
              <a:rPr lang="en-US" sz="1000" dirty="0">
                <a:latin typeface="Libre Franklin" panose="00000500000000000000" pitchFamily="2" charset="0"/>
              </a:rPr>
              <a:t>Fed Governor</a:t>
            </a:r>
          </a:p>
          <a:p>
            <a:pPr algn="ctr"/>
            <a:r>
              <a:rPr lang="en-US" sz="1000" dirty="0">
                <a:latin typeface="Libre Franklin" panose="00000500000000000000" pitchFamily="2" charset="0"/>
              </a:rPr>
              <a:t>Jerome Powell</a:t>
            </a:r>
          </a:p>
        </p:txBody>
      </p:sp>
      <p:sp>
        <p:nvSpPr>
          <p:cNvPr id="35" name="TextBox 34"/>
          <p:cNvSpPr txBox="1"/>
          <p:nvPr/>
        </p:nvSpPr>
        <p:spPr>
          <a:xfrm>
            <a:off x="5900212" y="3549993"/>
            <a:ext cx="1364476" cy="400110"/>
          </a:xfrm>
          <a:prstGeom prst="rect">
            <a:avLst/>
          </a:prstGeom>
          <a:noFill/>
        </p:spPr>
        <p:txBody>
          <a:bodyPr wrap="none" rtlCol="0">
            <a:spAutoFit/>
          </a:bodyPr>
          <a:lstStyle/>
          <a:p>
            <a:pPr algn="ctr"/>
            <a:r>
              <a:rPr lang="en-US" sz="1000" dirty="0">
                <a:latin typeface="Libre Franklin" panose="00000500000000000000" pitchFamily="2" charset="0"/>
              </a:rPr>
              <a:t>Cleveland Fed Pres.</a:t>
            </a:r>
          </a:p>
          <a:p>
            <a:pPr algn="ctr"/>
            <a:r>
              <a:rPr lang="en-US" sz="1000" dirty="0">
                <a:latin typeface="Libre Franklin" panose="00000500000000000000" pitchFamily="2" charset="0"/>
              </a:rPr>
              <a:t>Loretta Master</a:t>
            </a:r>
          </a:p>
        </p:txBody>
      </p:sp>
      <p:sp>
        <p:nvSpPr>
          <p:cNvPr id="36" name="TextBox 35"/>
          <p:cNvSpPr txBox="1"/>
          <p:nvPr/>
        </p:nvSpPr>
        <p:spPr>
          <a:xfrm>
            <a:off x="7281421" y="3561661"/>
            <a:ext cx="1475084" cy="400110"/>
          </a:xfrm>
          <a:prstGeom prst="rect">
            <a:avLst/>
          </a:prstGeom>
          <a:noFill/>
        </p:spPr>
        <p:txBody>
          <a:bodyPr wrap="none" rtlCol="0">
            <a:spAutoFit/>
          </a:bodyPr>
          <a:lstStyle/>
          <a:p>
            <a:pPr algn="ctr"/>
            <a:r>
              <a:rPr lang="en-US" sz="1000" dirty="0">
                <a:latin typeface="Libre Franklin" panose="00000500000000000000" pitchFamily="2" charset="0"/>
              </a:rPr>
              <a:t>Kansas City Fed Pres.</a:t>
            </a:r>
          </a:p>
          <a:p>
            <a:pPr algn="ctr"/>
            <a:r>
              <a:rPr lang="en-US" sz="1000" dirty="0">
                <a:latin typeface="Libre Franklin" panose="00000500000000000000" pitchFamily="2" charset="0"/>
              </a:rPr>
              <a:t>Esther George</a:t>
            </a:r>
          </a:p>
        </p:txBody>
      </p:sp>
      <p:sp>
        <p:nvSpPr>
          <p:cNvPr id="37" name="TextBox 36"/>
          <p:cNvSpPr txBox="1"/>
          <p:nvPr/>
        </p:nvSpPr>
        <p:spPr>
          <a:xfrm>
            <a:off x="5989699" y="4924653"/>
            <a:ext cx="1281120" cy="400110"/>
          </a:xfrm>
          <a:prstGeom prst="rect">
            <a:avLst/>
          </a:prstGeom>
          <a:noFill/>
        </p:spPr>
        <p:txBody>
          <a:bodyPr wrap="none" rtlCol="0">
            <a:spAutoFit/>
          </a:bodyPr>
          <a:lstStyle/>
          <a:p>
            <a:pPr algn="ctr"/>
            <a:r>
              <a:rPr lang="en-US" sz="1000" dirty="0">
                <a:latin typeface="Libre Franklin" panose="00000500000000000000" pitchFamily="2" charset="0"/>
              </a:rPr>
              <a:t>St. Louis Fed Pres.</a:t>
            </a:r>
          </a:p>
          <a:p>
            <a:pPr algn="ctr"/>
            <a:r>
              <a:rPr lang="en-US" sz="1000" dirty="0">
                <a:latin typeface="Libre Franklin" panose="00000500000000000000" pitchFamily="2" charset="0"/>
              </a:rPr>
              <a:t>James Bullard</a:t>
            </a:r>
          </a:p>
        </p:txBody>
      </p:sp>
      <p:sp>
        <p:nvSpPr>
          <p:cNvPr id="38" name="Rectangle 37"/>
          <p:cNvSpPr/>
          <p:nvPr/>
        </p:nvSpPr>
        <p:spPr>
          <a:xfrm>
            <a:off x="7010400" y="624840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69180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200"/>
            <a:ext cx="9144000" cy="1066800"/>
          </a:xfrm>
          <a:prstGeom prst="rect">
            <a:avLst/>
          </a:prstGeom>
        </p:spPr>
        <p:txBody>
          <a:bodyPr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293"/>
            <a:r>
              <a:rPr lang="en-US" sz="3600" b="1" dirty="0">
                <a:solidFill>
                  <a:prstClr val="white"/>
                </a:solidFill>
                <a:effectLst>
                  <a:outerShdw blurRad="38100" dist="38100" dir="2700000" algn="tl">
                    <a:srgbClr val="000000">
                      <a:alpha val="43137"/>
                    </a:srgbClr>
                  </a:outerShdw>
                </a:effectLst>
                <a:cs typeface="Arial" pitchFamily="34" charset="0"/>
              </a:rPr>
              <a:t>Changing of the Guard</a:t>
            </a:r>
          </a:p>
        </p:txBody>
      </p:sp>
      <p:sp>
        <p:nvSpPr>
          <p:cNvPr id="2" name="TextBox 1"/>
          <p:cNvSpPr txBox="1"/>
          <p:nvPr/>
        </p:nvSpPr>
        <p:spPr>
          <a:xfrm>
            <a:off x="762000" y="1295400"/>
            <a:ext cx="7620000" cy="461665"/>
          </a:xfrm>
          <a:prstGeom prst="rect">
            <a:avLst/>
          </a:prstGeom>
          <a:noFill/>
        </p:spPr>
        <p:txBody>
          <a:bodyPr wrap="square" rtlCol="0">
            <a:spAutoFit/>
          </a:bodyPr>
          <a:lstStyle/>
          <a:p>
            <a:pPr algn="ctr"/>
            <a:r>
              <a:rPr lang="en-US" sz="2400" b="1" dirty="0">
                <a:solidFill>
                  <a:prstClr val="black"/>
                </a:solidFill>
              </a:rPr>
              <a:t>The Fed </a:t>
            </a:r>
            <a:r>
              <a:rPr lang="en-US" sz="2400" b="1" i="1" dirty="0">
                <a:solidFill>
                  <a:prstClr val="black"/>
                </a:solidFill>
              </a:rPr>
              <a:t>Dove Hawk</a:t>
            </a:r>
            <a:r>
              <a:rPr lang="en-US" sz="2400" b="1" dirty="0">
                <a:solidFill>
                  <a:prstClr val="black"/>
                </a:solidFill>
              </a:rPr>
              <a:t> Scale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154" y="5294494"/>
            <a:ext cx="1872105" cy="152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 y="1981200"/>
            <a:ext cx="9136380" cy="400110"/>
          </a:xfrm>
          <a:prstGeom prst="rect">
            <a:avLst/>
          </a:prstGeom>
          <a:noFill/>
        </p:spPr>
        <p:txBody>
          <a:bodyPr wrap="square" rtlCol="0">
            <a:spAutoFit/>
          </a:bodyPr>
          <a:lstStyle/>
          <a:p>
            <a:r>
              <a:rPr lang="en-US" sz="2000" b="1" dirty="0">
                <a:solidFill>
                  <a:srgbClr val="1F497D">
                    <a:lumMod val="60000"/>
                    <a:lumOff val="40000"/>
                  </a:srgbClr>
                </a:solidFill>
              </a:rPr>
              <a:t>	Dove</a:t>
            </a:r>
            <a:r>
              <a:rPr lang="en-US" sz="2000" dirty="0">
                <a:solidFill>
                  <a:prstClr val="black"/>
                </a:solidFill>
              </a:rPr>
              <a:t>			</a:t>
            </a:r>
            <a:r>
              <a:rPr lang="en-US" sz="2000" b="1" dirty="0">
                <a:solidFill>
                  <a:prstClr val="black">
                    <a:lumMod val="50000"/>
                    <a:lumOff val="50000"/>
                  </a:prstClr>
                </a:solidFill>
              </a:rPr>
              <a:t>Centrist	</a:t>
            </a:r>
            <a:r>
              <a:rPr lang="en-US" sz="2000" dirty="0">
                <a:solidFill>
                  <a:prstClr val="black"/>
                </a:solidFill>
              </a:rPr>
              <a:t>		</a:t>
            </a:r>
            <a:r>
              <a:rPr lang="en-US" sz="2000" b="1" dirty="0">
                <a:solidFill>
                  <a:srgbClr val="FF0000"/>
                </a:solidFill>
              </a:rPr>
              <a:t>Hawk</a:t>
            </a:r>
          </a:p>
        </p:txBody>
      </p:sp>
      <p:cxnSp>
        <p:nvCxnSpPr>
          <p:cNvPr id="10" name="Straight Connector 9"/>
          <p:cNvCxnSpPr/>
          <p:nvPr/>
        </p:nvCxnSpPr>
        <p:spPr>
          <a:xfrm>
            <a:off x="609600" y="2381310"/>
            <a:ext cx="8001000" cy="0"/>
          </a:xfrm>
          <a:prstGeom prst="line">
            <a:avLst/>
          </a:prstGeom>
          <a:ln w="381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3895" y="2711925"/>
            <a:ext cx="992332" cy="9306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0447" y="5526400"/>
            <a:ext cx="934082" cy="8760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0622" y="4193470"/>
            <a:ext cx="953907" cy="89465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238500" y="2771156"/>
            <a:ext cx="950248" cy="89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00400" y="4254775"/>
            <a:ext cx="923191" cy="865849"/>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295400" y="2765576"/>
            <a:ext cx="955038" cy="895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05600" y="1233844"/>
            <a:ext cx="1752600" cy="584775"/>
          </a:xfrm>
          <a:prstGeom prst="rect">
            <a:avLst/>
          </a:prstGeom>
          <a:noFill/>
        </p:spPr>
        <p:txBody>
          <a:bodyPr wrap="square" rtlCol="0">
            <a:spAutoFit/>
          </a:bodyPr>
          <a:lstStyle/>
          <a:p>
            <a:pPr algn="ctr"/>
            <a:r>
              <a:rPr lang="en-US" sz="3200" b="1" dirty="0">
                <a:solidFill>
                  <a:srgbClr val="FFC000"/>
                </a:solidFill>
              </a:rPr>
              <a:t>2017</a:t>
            </a:r>
          </a:p>
        </p:txBody>
      </p:sp>
      <p:sp>
        <p:nvSpPr>
          <p:cNvPr id="23" name="TextBox 22"/>
          <p:cNvSpPr txBox="1"/>
          <p:nvPr/>
        </p:nvSpPr>
        <p:spPr>
          <a:xfrm>
            <a:off x="4692904" y="1981200"/>
            <a:ext cx="537409" cy="400110"/>
          </a:xfrm>
          <a:prstGeom prst="rect">
            <a:avLst/>
          </a:prstGeom>
          <a:noFill/>
        </p:spPr>
        <p:txBody>
          <a:bodyPr wrap="square" rtlCol="0">
            <a:spAutoFit/>
          </a:bodyPr>
          <a:lstStyle/>
          <a:p>
            <a:r>
              <a:rPr lang="en-US" sz="2000" b="1" dirty="0">
                <a:solidFill>
                  <a:srgbClr val="FFC000"/>
                </a:solidFill>
              </a:rPr>
              <a:t>(4)</a:t>
            </a:r>
            <a:endParaRPr lang="en-US" b="1" dirty="0">
              <a:solidFill>
                <a:srgbClr val="FFC000"/>
              </a:solidFill>
            </a:endParaRPr>
          </a:p>
        </p:txBody>
      </p:sp>
      <p:sp>
        <p:nvSpPr>
          <p:cNvPr id="26" name="TextBox 25"/>
          <p:cNvSpPr txBox="1"/>
          <p:nvPr/>
        </p:nvSpPr>
        <p:spPr>
          <a:xfrm>
            <a:off x="1601931" y="1951226"/>
            <a:ext cx="537409" cy="400110"/>
          </a:xfrm>
          <a:prstGeom prst="rect">
            <a:avLst/>
          </a:prstGeom>
          <a:noFill/>
        </p:spPr>
        <p:txBody>
          <a:bodyPr wrap="square" rtlCol="0">
            <a:spAutoFit/>
          </a:bodyPr>
          <a:lstStyle/>
          <a:p>
            <a:r>
              <a:rPr lang="en-US" sz="2000" b="1" dirty="0">
                <a:solidFill>
                  <a:srgbClr val="FFC000"/>
                </a:solidFill>
              </a:rPr>
              <a:t>(5)</a:t>
            </a:r>
            <a:endParaRPr lang="en-US" b="1" dirty="0">
              <a:solidFill>
                <a:srgbClr val="FFC000"/>
              </a:solidFill>
            </a:endParaRPr>
          </a:p>
        </p:txBody>
      </p:sp>
      <p:sp>
        <p:nvSpPr>
          <p:cNvPr id="7" name="Rectangle 6"/>
          <p:cNvSpPr/>
          <p:nvPr/>
        </p:nvSpPr>
        <p:spPr>
          <a:xfrm>
            <a:off x="8084646" y="1996589"/>
            <a:ext cx="466794" cy="369332"/>
          </a:xfrm>
          <a:prstGeom prst="rect">
            <a:avLst/>
          </a:prstGeom>
        </p:spPr>
        <p:txBody>
          <a:bodyPr wrap="none">
            <a:spAutoFit/>
          </a:bodyPr>
          <a:lstStyle/>
          <a:p>
            <a:r>
              <a:rPr lang="en-US" b="1" dirty="0">
                <a:solidFill>
                  <a:srgbClr val="FFC000"/>
                </a:solidFill>
              </a:rPr>
              <a:t>(1)</a:t>
            </a: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409095" y="4225241"/>
            <a:ext cx="920750" cy="8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575811" y="2813692"/>
            <a:ext cx="910590" cy="85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525084" y="4225241"/>
            <a:ext cx="961317" cy="90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581900" y="2813692"/>
            <a:ext cx="963268" cy="90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0114" y="3652146"/>
            <a:ext cx="904415" cy="400110"/>
          </a:xfrm>
          <a:prstGeom prst="rect">
            <a:avLst/>
          </a:prstGeom>
          <a:noFill/>
        </p:spPr>
        <p:txBody>
          <a:bodyPr wrap="none" rtlCol="0">
            <a:spAutoFit/>
          </a:bodyPr>
          <a:lstStyle/>
          <a:p>
            <a:pPr algn="ctr"/>
            <a:r>
              <a:rPr lang="en-US" sz="1000" dirty="0">
                <a:latin typeface="Libre Franklin" panose="00000500000000000000" pitchFamily="2" charset="0"/>
              </a:rPr>
              <a:t>Fed Chair</a:t>
            </a:r>
          </a:p>
          <a:p>
            <a:pPr algn="ctr"/>
            <a:r>
              <a:rPr lang="en-US" sz="1000" dirty="0">
                <a:latin typeface="Libre Franklin" panose="00000500000000000000" pitchFamily="2" charset="0"/>
              </a:rPr>
              <a:t>Janet Yellen</a:t>
            </a:r>
          </a:p>
        </p:txBody>
      </p:sp>
      <p:sp>
        <p:nvSpPr>
          <p:cNvPr id="22" name="TextBox 21"/>
          <p:cNvSpPr txBox="1"/>
          <p:nvPr/>
        </p:nvSpPr>
        <p:spPr>
          <a:xfrm>
            <a:off x="1255636" y="3652146"/>
            <a:ext cx="1007006" cy="400110"/>
          </a:xfrm>
          <a:prstGeom prst="rect">
            <a:avLst/>
          </a:prstGeom>
          <a:noFill/>
        </p:spPr>
        <p:txBody>
          <a:bodyPr wrap="none" rtlCol="0">
            <a:spAutoFit/>
          </a:bodyPr>
          <a:lstStyle/>
          <a:p>
            <a:pPr algn="ctr"/>
            <a:r>
              <a:rPr lang="en-US" sz="1000" dirty="0">
                <a:latin typeface="Libre Franklin" panose="00000500000000000000" pitchFamily="2" charset="0"/>
              </a:rPr>
              <a:t>Fed Governor</a:t>
            </a:r>
          </a:p>
          <a:p>
            <a:pPr algn="ctr"/>
            <a:r>
              <a:rPr lang="en-US" sz="1000" dirty="0">
                <a:latin typeface="Libre Franklin" panose="00000500000000000000" pitchFamily="2" charset="0"/>
              </a:rPr>
              <a:t>Daniel </a:t>
            </a:r>
            <a:r>
              <a:rPr lang="en-US" sz="1000" dirty="0" err="1">
                <a:latin typeface="Libre Franklin" panose="00000500000000000000" pitchFamily="2" charset="0"/>
              </a:rPr>
              <a:t>Tarullo</a:t>
            </a:r>
            <a:endParaRPr lang="en-US" sz="1000" dirty="0">
              <a:latin typeface="Libre Franklin" panose="00000500000000000000" pitchFamily="2" charset="0"/>
            </a:endParaRPr>
          </a:p>
        </p:txBody>
      </p:sp>
      <p:sp>
        <p:nvSpPr>
          <p:cNvPr id="24" name="TextBox 23"/>
          <p:cNvSpPr txBox="1"/>
          <p:nvPr/>
        </p:nvSpPr>
        <p:spPr>
          <a:xfrm>
            <a:off x="3224210" y="3662382"/>
            <a:ext cx="1101584" cy="400110"/>
          </a:xfrm>
          <a:prstGeom prst="rect">
            <a:avLst/>
          </a:prstGeom>
          <a:noFill/>
        </p:spPr>
        <p:txBody>
          <a:bodyPr wrap="none" rtlCol="0">
            <a:spAutoFit/>
          </a:bodyPr>
          <a:lstStyle/>
          <a:p>
            <a:pPr algn="ctr"/>
            <a:r>
              <a:rPr lang="en-US" sz="1000" dirty="0">
                <a:latin typeface="Libre Franklin" panose="00000500000000000000" pitchFamily="2" charset="0"/>
              </a:rPr>
              <a:t>Vice Chair</a:t>
            </a:r>
          </a:p>
          <a:p>
            <a:pPr algn="ctr"/>
            <a:r>
              <a:rPr lang="en-US" sz="1000" dirty="0">
                <a:latin typeface="Libre Franklin" panose="00000500000000000000" pitchFamily="2" charset="0"/>
              </a:rPr>
              <a:t>Stanley Fischer</a:t>
            </a:r>
          </a:p>
        </p:txBody>
      </p:sp>
      <p:sp>
        <p:nvSpPr>
          <p:cNvPr id="25" name="TextBox 24"/>
          <p:cNvSpPr txBox="1"/>
          <p:nvPr/>
        </p:nvSpPr>
        <p:spPr>
          <a:xfrm>
            <a:off x="4503523" y="3667723"/>
            <a:ext cx="1067920" cy="400110"/>
          </a:xfrm>
          <a:prstGeom prst="rect">
            <a:avLst/>
          </a:prstGeom>
          <a:noFill/>
        </p:spPr>
        <p:txBody>
          <a:bodyPr wrap="none" rtlCol="0">
            <a:spAutoFit/>
          </a:bodyPr>
          <a:lstStyle/>
          <a:p>
            <a:pPr algn="ctr"/>
            <a:r>
              <a:rPr lang="en-US" sz="1000" dirty="0" err="1">
                <a:latin typeface="Libre Franklin" panose="00000500000000000000" pitchFamily="2" charset="0"/>
              </a:rPr>
              <a:t>Minn</a:t>
            </a:r>
            <a:r>
              <a:rPr lang="en-US" sz="1000" dirty="0">
                <a:latin typeface="Libre Franklin" panose="00000500000000000000" pitchFamily="2" charset="0"/>
              </a:rPr>
              <a:t> Fed Pres.</a:t>
            </a:r>
          </a:p>
          <a:p>
            <a:pPr algn="ctr"/>
            <a:r>
              <a:rPr lang="en-US" sz="1000" dirty="0">
                <a:latin typeface="Libre Franklin" panose="00000500000000000000" pitchFamily="2" charset="0"/>
              </a:rPr>
              <a:t>Neel </a:t>
            </a:r>
            <a:r>
              <a:rPr lang="en-US" sz="1000" dirty="0" err="1">
                <a:latin typeface="Libre Franklin" panose="00000500000000000000" pitchFamily="2" charset="0"/>
              </a:rPr>
              <a:t>Kashkari</a:t>
            </a:r>
            <a:endParaRPr lang="en-US" sz="1000" dirty="0">
              <a:latin typeface="Libre Franklin" panose="00000500000000000000" pitchFamily="2" charset="0"/>
            </a:endParaRPr>
          </a:p>
        </p:txBody>
      </p:sp>
      <p:sp>
        <p:nvSpPr>
          <p:cNvPr id="27" name="TextBox 26"/>
          <p:cNvSpPr txBox="1"/>
          <p:nvPr/>
        </p:nvSpPr>
        <p:spPr>
          <a:xfrm>
            <a:off x="7513026" y="3717129"/>
            <a:ext cx="1093568" cy="400110"/>
          </a:xfrm>
          <a:prstGeom prst="rect">
            <a:avLst/>
          </a:prstGeom>
          <a:noFill/>
        </p:spPr>
        <p:txBody>
          <a:bodyPr wrap="none" rtlCol="0">
            <a:spAutoFit/>
          </a:bodyPr>
          <a:lstStyle/>
          <a:p>
            <a:pPr algn="ctr"/>
            <a:r>
              <a:rPr lang="en-US" sz="1000" dirty="0">
                <a:latin typeface="Libre Franklin" panose="00000500000000000000" pitchFamily="2" charset="0"/>
              </a:rPr>
              <a:t>Philly Fed Pres.</a:t>
            </a:r>
          </a:p>
          <a:p>
            <a:pPr algn="ctr"/>
            <a:r>
              <a:rPr lang="en-US" sz="1000" dirty="0">
                <a:latin typeface="Libre Franklin" panose="00000500000000000000" pitchFamily="2" charset="0"/>
              </a:rPr>
              <a:t>Patrick Harker</a:t>
            </a:r>
          </a:p>
        </p:txBody>
      </p:sp>
      <p:sp>
        <p:nvSpPr>
          <p:cNvPr id="28" name="TextBox 27"/>
          <p:cNvSpPr txBox="1"/>
          <p:nvPr/>
        </p:nvSpPr>
        <p:spPr>
          <a:xfrm>
            <a:off x="4433069" y="5116735"/>
            <a:ext cx="1132040" cy="400110"/>
          </a:xfrm>
          <a:prstGeom prst="rect">
            <a:avLst/>
          </a:prstGeom>
          <a:noFill/>
        </p:spPr>
        <p:txBody>
          <a:bodyPr wrap="none" rtlCol="0">
            <a:spAutoFit/>
          </a:bodyPr>
          <a:lstStyle/>
          <a:p>
            <a:pPr algn="ctr"/>
            <a:r>
              <a:rPr lang="en-US" sz="1000" dirty="0">
                <a:latin typeface="Libre Franklin" panose="00000500000000000000" pitchFamily="2" charset="0"/>
              </a:rPr>
              <a:t>Dallas Fed Pres.</a:t>
            </a:r>
          </a:p>
          <a:p>
            <a:pPr algn="ctr"/>
            <a:r>
              <a:rPr lang="en-US" sz="1000" dirty="0">
                <a:latin typeface="Libre Franklin" panose="00000500000000000000" pitchFamily="2" charset="0"/>
              </a:rPr>
              <a:t>Robert Kaplan</a:t>
            </a:r>
          </a:p>
        </p:txBody>
      </p:sp>
      <p:sp>
        <p:nvSpPr>
          <p:cNvPr id="29" name="TextBox 28"/>
          <p:cNvSpPr txBox="1"/>
          <p:nvPr/>
        </p:nvSpPr>
        <p:spPr>
          <a:xfrm>
            <a:off x="3133649" y="5125355"/>
            <a:ext cx="1056700" cy="400110"/>
          </a:xfrm>
          <a:prstGeom prst="rect">
            <a:avLst/>
          </a:prstGeom>
          <a:noFill/>
        </p:spPr>
        <p:txBody>
          <a:bodyPr wrap="none" rtlCol="0">
            <a:spAutoFit/>
          </a:bodyPr>
          <a:lstStyle/>
          <a:p>
            <a:pPr algn="ctr"/>
            <a:r>
              <a:rPr lang="en-US" sz="1000" dirty="0">
                <a:latin typeface="Libre Franklin" panose="00000500000000000000" pitchFamily="2" charset="0"/>
              </a:rPr>
              <a:t>Fed Governor</a:t>
            </a:r>
          </a:p>
          <a:p>
            <a:pPr algn="ctr"/>
            <a:r>
              <a:rPr lang="en-US" sz="1000" dirty="0">
                <a:latin typeface="Libre Franklin" panose="00000500000000000000" pitchFamily="2" charset="0"/>
              </a:rPr>
              <a:t>Jerome Powell</a:t>
            </a:r>
          </a:p>
        </p:txBody>
      </p:sp>
      <p:sp>
        <p:nvSpPr>
          <p:cNvPr id="30" name="TextBox 29"/>
          <p:cNvSpPr txBox="1"/>
          <p:nvPr/>
        </p:nvSpPr>
        <p:spPr>
          <a:xfrm>
            <a:off x="1238531" y="5088128"/>
            <a:ext cx="1261884" cy="400110"/>
          </a:xfrm>
          <a:prstGeom prst="rect">
            <a:avLst/>
          </a:prstGeom>
          <a:noFill/>
        </p:spPr>
        <p:txBody>
          <a:bodyPr wrap="none" rtlCol="0">
            <a:spAutoFit/>
          </a:bodyPr>
          <a:lstStyle/>
          <a:p>
            <a:pPr algn="ctr"/>
            <a:r>
              <a:rPr lang="en-US" sz="1000" dirty="0">
                <a:latin typeface="Libre Franklin" panose="00000500000000000000" pitchFamily="2" charset="0"/>
              </a:rPr>
              <a:t>Chicago Fed Pres.</a:t>
            </a:r>
          </a:p>
          <a:p>
            <a:pPr algn="ctr"/>
            <a:r>
              <a:rPr lang="en-US" sz="1000" dirty="0">
                <a:latin typeface="Libre Franklin" panose="00000500000000000000" pitchFamily="2" charset="0"/>
              </a:rPr>
              <a:t>Charles Evans</a:t>
            </a:r>
          </a:p>
        </p:txBody>
      </p:sp>
      <p:sp>
        <p:nvSpPr>
          <p:cNvPr id="31" name="TextBox 30"/>
          <p:cNvSpPr txBox="1"/>
          <p:nvPr/>
        </p:nvSpPr>
        <p:spPr>
          <a:xfrm>
            <a:off x="82974" y="5079538"/>
            <a:ext cx="1234632" cy="400110"/>
          </a:xfrm>
          <a:prstGeom prst="rect">
            <a:avLst/>
          </a:prstGeom>
          <a:noFill/>
        </p:spPr>
        <p:txBody>
          <a:bodyPr wrap="none" rtlCol="0">
            <a:spAutoFit/>
          </a:bodyPr>
          <a:lstStyle/>
          <a:p>
            <a:pPr algn="ctr"/>
            <a:r>
              <a:rPr lang="en-US" sz="1000" dirty="0">
                <a:latin typeface="Libre Franklin" panose="00000500000000000000" pitchFamily="2" charset="0"/>
              </a:rPr>
              <a:t>NY Fed President</a:t>
            </a:r>
          </a:p>
          <a:p>
            <a:pPr algn="ctr"/>
            <a:r>
              <a:rPr lang="en-US" sz="1000" dirty="0">
                <a:latin typeface="Libre Franklin" panose="00000500000000000000" pitchFamily="2" charset="0"/>
              </a:rPr>
              <a:t>William Dudley</a:t>
            </a:r>
          </a:p>
        </p:txBody>
      </p:sp>
      <p:sp>
        <p:nvSpPr>
          <p:cNvPr id="32" name="TextBox 31"/>
          <p:cNvSpPr txBox="1"/>
          <p:nvPr/>
        </p:nvSpPr>
        <p:spPr>
          <a:xfrm>
            <a:off x="213112" y="6413432"/>
            <a:ext cx="1007006" cy="400110"/>
          </a:xfrm>
          <a:prstGeom prst="rect">
            <a:avLst/>
          </a:prstGeom>
          <a:noFill/>
        </p:spPr>
        <p:txBody>
          <a:bodyPr wrap="none" rtlCol="0">
            <a:spAutoFit/>
          </a:bodyPr>
          <a:lstStyle/>
          <a:p>
            <a:pPr algn="ctr"/>
            <a:r>
              <a:rPr lang="en-US" sz="1000" dirty="0">
                <a:latin typeface="Libre Franklin" panose="00000500000000000000" pitchFamily="2" charset="0"/>
              </a:rPr>
              <a:t>Fed Governor</a:t>
            </a:r>
          </a:p>
          <a:p>
            <a:pPr algn="ctr"/>
            <a:r>
              <a:rPr lang="en-US" sz="1000" dirty="0" err="1">
                <a:latin typeface="Libre Franklin" panose="00000500000000000000" pitchFamily="2" charset="0"/>
              </a:rPr>
              <a:t>Lael</a:t>
            </a:r>
            <a:r>
              <a:rPr lang="en-US" sz="1000" dirty="0">
                <a:latin typeface="Libre Franklin" panose="00000500000000000000" pitchFamily="2" charset="0"/>
              </a:rPr>
              <a:t> </a:t>
            </a:r>
            <a:r>
              <a:rPr lang="en-US" sz="1000" dirty="0" err="1">
                <a:latin typeface="Libre Franklin" panose="00000500000000000000" pitchFamily="2" charset="0"/>
              </a:rPr>
              <a:t>Brainard</a:t>
            </a:r>
            <a:endParaRPr lang="en-US" sz="1000" dirty="0">
              <a:latin typeface="Libre Franklin" panose="00000500000000000000" pitchFamily="2" charset="0"/>
            </a:endParaRPr>
          </a:p>
        </p:txBody>
      </p:sp>
      <p:sp>
        <p:nvSpPr>
          <p:cNvPr id="33" name="Rectangle 32"/>
          <p:cNvSpPr/>
          <p:nvPr/>
        </p:nvSpPr>
        <p:spPr>
          <a:xfrm>
            <a:off x="7010400" y="624840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7189"/>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Fed</a:t>
            </a:r>
          </a:p>
        </p:txBody>
      </p:sp>
      <p:sp>
        <p:nvSpPr>
          <p:cNvPr id="3" name="Content Placeholder 2"/>
          <p:cNvSpPr>
            <a:spLocks noGrp="1"/>
          </p:cNvSpPr>
          <p:nvPr>
            <p:ph idx="1"/>
          </p:nvPr>
        </p:nvSpPr>
        <p:spPr>
          <a:xfrm>
            <a:off x="457200" y="1600200"/>
            <a:ext cx="8229600" cy="4800600"/>
          </a:xfrm>
        </p:spPr>
        <p:txBody>
          <a:bodyPr>
            <a:normAutofit/>
          </a:bodyPr>
          <a:lstStyle/>
          <a:p>
            <a:endParaRPr lang="en-US" sz="1800" dirty="0"/>
          </a:p>
          <a:p>
            <a:r>
              <a:rPr lang="en-US" sz="1800" dirty="0"/>
              <a:t>Fed Members forecasting three rate hikes</a:t>
            </a:r>
          </a:p>
          <a:p>
            <a:endParaRPr lang="en-US" sz="1800" dirty="0"/>
          </a:p>
          <a:p>
            <a:r>
              <a:rPr lang="en-US" sz="1800" dirty="0"/>
              <a:t>Many economists are predicting four rate hikes</a:t>
            </a:r>
          </a:p>
          <a:p>
            <a:endParaRPr lang="en-US" sz="1800" dirty="0"/>
          </a:p>
          <a:p>
            <a:pPr marL="0" indent="0">
              <a:buNone/>
            </a:pPr>
            <a:r>
              <a:rPr lang="en-US" sz="1800" b="1" u="sng" dirty="0"/>
              <a:t>Our Prediction:</a:t>
            </a:r>
            <a:r>
              <a:rPr lang="en-US" sz="1800" b="1" dirty="0"/>
              <a:t> </a:t>
            </a:r>
            <a:r>
              <a:rPr lang="en-US" sz="1800" dirty="0"/>
              <a:t>With the new 2017 composition of the Fed, it will be difficult for them to hike 3 or 4 times.  And we know how much the Fed likes to drag their feet in hiking.  We predict 1-2 Fed Rate hikes.</a:t>
            </a:r>
          </a:p>
        </p:txBody>
      </p:sp>
      <p:sp>
        <p:nvSpPr>
          <p:cNvPr id="4" name="Rectangle 3"/>
          <p:cNvSpPr/>
          <p:nvPr/>
        </p:nvSpPr>
        <p:spPr>
          <a:xfrm>
            <a:off x="7010400" y="624840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8227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a:t>
            </a:r>
          </a:p>
        </p:txBody>
      </p:sp>
      <p:sp>
        <p:nvSpPr>
          <p:cNvPr id="3" name="Content Placeholder 2"/>
          <p:cNvSpPr>
            <a:spLocks noGrp="1"/>
          </p:cNvSpPr>
          <p:nvPr>
            <p:ph idx="1"/>
          </p:nvPr>
        </p:nvSpPr>
        <p:spPr>
          <a:xfrm>
            <a:off x="228600" y="1447800"/>
            <a:ext cx="8229600" cy="4724400"/>
          </a:xfrm>
        </p:spPr>
        <p:txBody>
          <a:bodyPr>
            <a:normAutofit/>
          </a:bodyPr>
          <a:lstStyle/>
          <a:p>
            <a:r>
              <a:rPr lang="en-US" sz="1800" dirty="0"/>
              <a:t>Low inventory</a:t>
            </a:r>
          </a:p>
          <a:p>
            <a:endParaRPr lang="en-US" sz="1800" dirty="0"/>
          </a:p>
          <a:p>
            <a:r>
              <a:rPr lang="en-US" sz="1800" dirty="0"/>
              <a:t>Rents rising at 4% per year</a:t>
            </a:r>
          </a:p>
          <a:p>
            <a:endParaRPr lang="en-US" sz="1800" dirty="0"/>
          </a:p>
          <a:p>
            <a:r>
              <a:rPr lang="en-US" sz="1800" dirty="0"/>
              <a:t>Modestly Higher Rates – Won’t derail the housing market</a:t>
            </a:r>
          </a:p>
          <a:p>
            <a:endParaRPr lang="en-US" sz="1800" dirty="0"/>
          </a:p>
          <a:p>
            <a:r>
              <a:rPr lang="en-US" sz="1800" dirty="0"/>
              <a:t>Incomes rising at a pace to easily support appreciation</a:t>
            </a:r>
          </a:p>
          <a:p>
            <a:endParaRPr lang="en-US" sz="1800" dirty="0"/>
          </a:p>
          <a:p>
            <a:r>
              <a:rPr lang="en-US" sz="1800" dirty="0"/>
              <a:t>Demand remains strong</a:t>
            </a:r>
          </a:p>
          <a:p>
            <a:endParaRPr lang="en-US" sz="1800" dirty="0"/>
          </a:p>
          <a:p>
            <a:pPr marL="0" indent="0">
              <a:buNone/>
            </a:pPr>
            <a:r>
              <a:rPr lang="en-US" sz="1800" b="1" u="sng" dirty="0"/>
              <a:t>Prediction:</a:t>
            </a:r>
            <a:r>
              <a:rPr lang="en-US" sz="1800" dirty="0"/>
              <a:t> </a:t>
            </a:r>
          </a:p>
          <a:p>
            <a:r>
              <a:rPr lang="en-US" sz="1800" dirty="0"/>
              <a:t>5% - 5.5% Appreciation</a:t>
            </a:r>
          </a:p>
          <a:p>
            <a:endParaRPr lang="en-US" sz="1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343400"/>
            <a:ext cx="2555466" cy="19186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010400" y="624840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03674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Rates</a:t>
            </a:r>
          </a:p>
        </p:txBody>
      </p:sp>
      <p:sp>
        <p:nvSpPr>
          <p:cNvPr id="3" name="Content Placeholder 2"/>
          <p:cNvSpPr>
            <a:spLocks noGrp="1"/>
          </p:cNvSpPr>
          <p:nvPr>
            <p:ph idx="1"/>
          </p:nvPr>
        </p:nvSpPr>
        <p:spPr>
          <a:xfrm>
            <a:off x="457200" y="1371600"/>
            <a:ext cx="8229600" cy="4953000"/>
          </a:xfrm>
        </p:spPr>
        <p:txBody>
          <a:bodyPr>
            <a:normAutofit/>
          </a:bodyPr>
          <a:lstStyle/>
          <a:p>
            <a:r>
              <a:rPr lang="en-US" sz="2000" dirty="0"/>
              <a:t>Inflation is main driver of rates – Rates will move higher, but not astronomically</a:t>
            </a:r>
          </a:p>
          <a:p>
            <a:endParaRPr lang="en-US" sz="2000" dirty="0"/>
          </a:p>
          <a:p>
            <a:r>
              <a:rPr lang="en-US" sz="2000" dirty="0"/>
              <a:t>Global yields will rise and pressure US yields a bit higher</a:t>
            </a:r>
          </a:p>
          <a:p>
            <a:endParaRPr lang="en-US" sz="2000" dirty="0"/>
          </a:p>
          <a:p>
            <a:r>
              <a:rPr lang="en-US" sz="2000" dirty="0"/>
              <a:t>Infrastructure projects under Trump will be financed by selling additional Bonds.  This excess supply is a negative for rates.</a:t>
            </a:r>
          </a:p>
          <a:p>
            <a:pPr marL="0" indent="0">
              <a:buNone/>
            </a:pPr>
            <a:endParaRPr lang="en-US" sz="2000" dirty="0"/>
          </a:p>
          <a:p>
            <a:r>
              <a:rPr lang="en-US" sz="2000" b="1" dirty="0"/>
              <a:t>Prediction:</a:t>
            </a:r>
            <a:r>
              <a:rPr lang="en-US" sz="2000" dirty="0"/>
              <a:t> The 10-year Treasury Note Yield will gradually rise towards 3%</a:t>
            </a:r>
            <a:endParaRPr lang="en-US" sz="3300" dirty="0"/>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172075"/>
            <a:ext cx="2184400" cy="1638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010400" y="624840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074003"/>
      </p:ext>
    </p:extLst>
  </p:cSld>
  <p:clrMapOvr>
    <a:masterClrMapping/>
  </p:clrMapOvr>
  <p:transition spd="slow">
    <p:fade thruBlk="1"/>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346627</TotalTime>
  <Words>639</Words>
  <Application>Microsoft Office PowerPoint</Application>
  <PresentationFormat>On-screen Show (4:3)</PresentationFormat>
  <Paragraphs>118</Paragraphs>
  <Slides>10</Slides>
  <Notes>3</Notes>
  <HiddenSlides>0</HiddenSlides>
  <MMClips>0</MMClips>
  <ScaleCrop>false</ScaleCrop>
  <HeadingPairs>
    <vt:vector size="6" baseType="variant">
      <vt:variant>
        <vt:lpstr>Theme</vt:lpstr>
      </vt:variant>
      <vt:variant>
        <vt:i4>3</vt:i4>
      </vt:variant>
      <vt:variant>
        <vt:lpstr>Slide Titles</vt:lpstr>
      </vt:variant>
      <vt:variant>
        <vt:i4>10</vt:i4>
      </vt:variant>
      <vt:variant>
        <vt:lpstr>Custom Shows</vt:lpstr>
      </vt:variant>
      <vt:variant>
        <vt:i4>1</vt:i4>
      </vt:variant>
    </vt:vector>
  </HeadingPairs>
  <TitlesOfParts>
    <vt:vector size="14" baseType="lpstr">
      <vt:lpstr>1_Office Theme</vt:lpstr>
      <vt:lpstr>1_Custom Design</vt:lpstr>
      <vt:lpstr>2_Custom Design</vt:lpstr>
      <vt:lpstr>PowerPoint Presentation</vt:lpstr>
      <vt:lpstr>2016 Predictions</vt:lpstr>
      <vt:lpstr>2017 Dynamics</vt:lpstr>
      <vt:lpstr>Stocks</vt:lpstr>
      <vt:lpstr>PowerPoint Presentation</vt:lpstr>
      <vt:lpstr>PowerPoint Presentation</vt:lpstr>
      <vt:lpstr>The Fed</vt:lpstr>
      <vt:lpstr>Housing</vt:lpstr>
      <vt:lpstr>Rates</vt:lpstr>
      <vt:lpstr>Thank You</vt:lpstr>
      <vt:lpstr>GSF Call</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Estate Data</dc:title>
  <dc:creator>Doug Haldeman</dc:creator>
  <cp:lastModifiedBy>Derek Renfro</cp:lastModifiedBy>
  <cp:revision>551</cp:revision>
  <dcterms:created xsi:type="dcterms:W3CDTF">2014-09-15T20:13:50Z</dcterms:created>
  <dcterms:modified xsi:type="dcterms:W3CDTF">2017-01-21T18:17:42Z</dcterms:modified>
</cp:coreProperties>
</file>